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6" r:id="rId2"/>
    <p:sldId id="320" r:id="rId3"/>
    <p:sldId id="319" r:id="rId4"/>
    <p:sldId id="312" r:id="rId5"/>
    <p:sldId id="313" r:id="rId6"/>
    <p:sldId id="321" r:id="rId7"/>
    <p:sldId id="305" r:id="rId8"/>
    <p:sldId id="314" r:id="rId9"/>
    <p:sldId id="316" r:id="rId10"/>
    <p:sldId id="322" r:id="rId11"/>
    <p:sldId id="323" r:id="rId12"/>
    <p:sldId id="308" r:id="rId13"/>
    <p:sldId id="298" r:id="rId14"/>
    <p:sldId id="299" r:id="rId15"/>
    <p:sldId id="300" r:id="rId16"/>
    <p:sldId id="301" r:id="rId17"/>
    <p:sldId id="309" r:id="rId18"/>
    <p:sldId id="310" r:id="rId19"/>
    <p:sldId id="317" r:id="rId20"/>
    <p:sldId id="318" r:id="rId21"/>
    <p:sldId id="311" r:id="rId22"/>
    <p:sldId id="283" r:id="rId23"/>
    <p:sldId id="272" r:id="rId24"/>
    <p:sldId id="304" r:id="rId25"/>
    <p:sldId id="280" r:id="rId2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1386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2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418598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0" name="Подзаголовок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08.06.2020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11" name="Номер слайда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08.06.2020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Скругленный прямоугольник 13"/>
          <p:cNvSpPr/>
          <p:nvPr/>
        </p:nvSpPr>
        <p:spPr>
          <a:xfrm>
            <a:off x="304802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418598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08.06.2020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08.06.2020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7224" y="579439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52169" y="579439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08.06.2020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08.06.2020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2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08.06.2020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538847" y="1447803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761374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08.06.2020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2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с одним скругленным углом 10"/>
          <p:cNvSpPr/>
          <p:nvPr/>
        </p:nvSpPr>
        <p:spPr>
          <a:xfrm>
            <a:off x="6400802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1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08.06.2020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08.06.2020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533405"/>
            <a:ext cx="1981200" cy="5257799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33400" y="533403"/>
            <a:ext cx="59436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08.06.2020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2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418598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3" name="Заголовок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2"/>
          </p:nvPr>
        </p:nvSpPr>
        <p:spPr>
          <a:xfrm>
            <a:off x="3776328" y="6111877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B4C71EC6-210F-42DE-9C53-41977AD35B3D}" type="datetimeFigureOut">
              <a:rPr lang="ru-RU" smtClean="0"/>
              <a:pPr/>
              <a:t>08.06.2020</a:t>
            </a:fld>
            <a:endParaRPr lang="ru-RU"/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3"/>
          </p:nvPr>
        </p:nvSpPr>
        <p:spPr>
          <a:xfrm>
            <a:off x="6062328" y="6111877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348328" y="6111877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71600" y="1052736"/>
            <a:ext cx="7543800" cy="1512168"/>
          </a:xfrm>
        </p:spPr>
        <p:txBody>
          <a:bodyPr>
            <a:noAutofit/>
          </a:bodyPr>
          <a:lstStyle/>
          <a:p>
            <a:pPr algn="ctr"/>
            <a:r>
              <a:rPr lang="ru-RU" sz="5400" b="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ПДД для велосипедистов!</a:t>
            </a:r>
            <a:endParaRPr lang="ru-RU" sz="5400" b="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6" name="Picture 2" descr="C:\Users\Админ\Desktop\Внимание дети!\Презентации\5-8 класс\материалы для презентаций\велосипедист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3573015"/>
            <a:ext cx="2987920" cy="303825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19905544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547666" y="1196752"/>
            <a:ext cx="6196405" cy="3603812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ru-RU" sz="2800" i="1" dirty="0" smtClean="0"/>
          </a:p>
          <a:p>
            <a:pPr marL="0" indent="0" algn="ctr">
              <a:buNone/>
            </a:pPr>
            <a:r>
              <a:rPr lang="ru-RU" sz="2800" i="1" dirty="0" smtClean="0"/>
              <a:t>Здравствуйте</a:t>
            </a:r>
            <a:r>
              <a:rPr lang="ru-RU" sz="2800" i="1" dirty="0"/>
              <a:t>, ребята</a:t>
            </a:r>
            <a:r>
              <a:rPr lang="ru-RU" sz="2800" i="1" dirty="0" smtClean="0"/>
              <a:t>! </a:t>
            </a:r>
          </a:p>
          <a:p>
            <a:pPr marL="0" indent="0" algn="ctr">
              <a:buNone/>
            </a:pPr>
            <a:r>
              <a:rPr lang="ru-RU" sz="2800" i="1" dirty="0" smtClean="0"/>
              <a:t>Сегодня поговорим о правах и обязанностях велосипедистов!</a:t>
            </a:r>
          </a:p>
          <a:p>
            <a:pPr marL="0" indent="0" algn="ctr">
              <a:buNone/>
            </a:pPr>
            <a:r>
              <a:rPr lang="ru-RU" sz="2800" i="1" dirty="0" smtClean="0"/>
              <a:t>Изучайте всё внимательно! </a:t>
            </a:r>
          </a:p>
          <a:p>
            <a:pPr marL="0" indent="0" algn="ctr">
              <a:buNone/>
            </a:pPr>
            <a:endParaRPr lang="ru-RU" sz="2800" i="1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4" y="4149081"/>
            <a:ext cx="2110847" cy="270892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5448657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r>
              <a:rPr lang="ru-RU" dirty="0" smtClean="0"/>
              <a:t>В правилах  дорожного движения велосипедист выделен в особую категорию. Поэтому нужно запомнить: управление велосипедом –это не только умение, но и большая ответственность! </a:t>
            </a:r>
            <a:endParaRPr lang="ru-RU" dirty="0"/>
          </a:p>
        </p:txBody>
      </p:sp>
      <p:pic>
        <p:nvPicPr>
          <p:cNvPr id="1027" name="Picture 3" descr="C:\Users\А.В. Косинов\Desktop\12_5d3fbf78ac6fb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76056" y="3140968"/>
            <a:ext cx="2376264" cy="2749155"/>
          </a:xfrm>
          <a:prstGeom prst="rect">
            <a:avLst/>
          </a:prstGeom>
          <a:noFill/>
        </p:spPr>
      </p:pic>
      <p:pic>
        <p:nvPicPr>
          <p:cNvPr id="1028" name="Picture 4" descr="C:\Users\А.В. Косинов\Desktop\9fd4d58dd61a91495dae6b110105927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43608" y="2996952"/>
            <a:ext cx="2880320" cy="296553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7584" y="188640"/>
            <a:ext cx="8183880" cy="1051560"/>
          </a:xfrm>
        </p:spPr>
        <p:txBody>
          <a:bodyPr/>
          <a:lstStyle/>
          <a:p>
            <a:r>
              <a:rPr lang="ru-RU" dirty="0" smtClean="0">
                <a:solidFill>
                  <a:schemeClr val="tx1"/>
                </a:solidFill>
              </a:rPr>
              <a:t>Термины: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11560" y="1124744"/>
            <a:ext cx="8183880" cy="4187952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r>
              <a:rPr lang="ru-RU" dirty="0" smtClean="0"/>
              <a:t> </a:t>
            </a:r>
            <a:r>
              <a:rPr lang="ru-RU" dirty="0"/>
              <a:t>• Велосипед – транспортное средство, имеющее два колеса и более и приводимое в движение мускульной силой человека</a:t>
            </a:r>
            <a:r>
              <a:rPr lang="ru-RU" dirty="0" smtClean="0"/>
              <a:t>.</a:t>
            </a:r>
          </a:p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r>
              <a:rPr lang="ru-RU" dirty="0" smtClean="0"/>
              <a:t>• </a:t>
            </a:r>
            <a:r>
              <a:rPr lang="ru-RU" dirty="0"/>
              <a:t>Велосипедист – это </a:t>
            </a:r>
            <a:r>
              <a:rPr lang="ru-RU" dirty="0" smtClean="0"/>
              <a:t>лицо, управляющее велосипедом.</a:t>
            </a:r>
          </a:p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r>
              <a:rPr lang="ru-RU" dirty="0" smtClean="0"/>
              <a:t>• </a:t>
            </a:r>
            <a:r>
              <a:rPr lang="ru-RU" dirty="0"/>
              <a:t>Велосипедист является водителем транспортного средства, поэтому к нему предъявляются такие же требования, как и к любому </a:t>
            </a:r>
            <a:r>
              <a:rPr lang="ru-RU" dirty="0" smtClean="0"/>
              <a:t>водителю транспортного средства. </a:t>
            </a:r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7563745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476672"/>
            <a:ext cx="8183880" cy="1051560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Проверка технического состояния велосипеда: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1556793"/>
            <a:ext cx="3672408" cy="4464496"/>
          </a:xfrm>
        </p:spPr>
        <p:txBody>
          <a:bodyPr>
            <a:normAutofit/>
          </a:bodyPr>
          <a:lstStyle/>
          <a:p>
            <a:endParaRPr lang="ru-RU" sz="2000" dirty="0" smtClean="0"/>
          </a:p>
          <a:p>
            <a:r>
              <a:rPr lang="ru-RU" sz="2000" dirty="0" smtClean="0"/>
              <a:t>Передняя и задняя фары работают;</a:t>
            </a:r>
          </a:p>
          <a:p>
            <a:r>
              <a:rPr lang="ru-RU" sz="2000" dirty="0" smtClean="0"/>
              <a:t>Звонок установлен и работает;</a:t>
            </a:r>
          </a:p>
          <a:p>
            <a:r>
              <a:rPr lang="ru-RU" sz="2000" dirty="0" smtClean="0"/>
              <a:t>Установлены катафоты спереди, сзади и на колесах;</a:t>
            </a:r>
          </a:p>
          <a:p>
            <a:r>
              <a:rPr lang="ru-RU" sz="2000" dirty="0" smtClean="0"/>
              <a:t>Колеса накачены;</a:t>
            </a:r>
          </a:p>
          <a:p>
            <a:r>
              <a:rPr lang="ru-RU" sz="2000" dirty="0" smtClean="0"/>
              <a:t>Тормоза работаю;    </a:t>
            </a:r>
          </a:p>
          <a:p>
            <a:endParaRPr lang="ru-RU" sz="2000" dirty="0" smtClean="0"/>
          </a:p>
        </p:txBody>
      </p:sp>
      <p:pic>
        <p:nvPicPr>
          <p:cNvPr id="1026" name="Picture 2" descr="C:\Users\Админ\Desktop\Внимание дети!\Презентации\5-8 класс\материалы для презентаций\обор. велосип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1844824"/>
            <a:ext cx="5016313" cy="370681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29441358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r>
              <a:rPr lang="ru-RU" dirty="0" smtClean="0"/>
              <a:t> </a:t>
            </a:r>
            <a:r>
              <a:rPr lang="ru-RU" sz="3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экипировка велосипедиста</a:t>
            </a:r>
          </a:p>
          <a:p>
            <a:pPr algn="just">
              <a:buFontTx/>
              <a:buChar char="-"/>
            </a:pPr>
            <a:r>
              <a:rPr lang="ru-RU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Защитный шлем (при движении застегнут);</a:t>
            </a:r>
          </a:p>
          <a:p>
            <a:pPr algn="just">
              <a:buFontTx/>
              <a:buChar char="-"/>
            </a:pPr>
            <a:r>
              <a:rPr lang="ru-RU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Велосипедные перчатки;</a:t>
            </a:r>
          </a:p>
          <a:p>
            <a:pPr algn="just">
              <a:buFontTx/>
              <a:buChar char="-"/>
            </a:pPr>
            <a:r>
              <a:rPr lang="ru-RU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Налокотники и наколенники;</a:t>
            </a:r>
          </a:p>
          <a:p>
            <a:pPr algn="just">
              <a:buFontTx/>
              <a:buChar char="-"/>
            </a:pPr>
            <a:r>
              <a:rPr lang="ru-RU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Одежда со световозвращающими элементами;</a:t>
            </a:r>
          </a:p>
          <a:p>
            <a:pPr algn="just">
              <a:buNone/>
            </a:pPr>
            <a:r>
              <a:rPr lang="ru-RU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2" name="Picture 4" descr="C:\Users\А.В. Косинов\Desktop\396358_intext_f5103222203584efa88c5b1601470f5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79712" y="3140968"/>
            <a:ext cx="4732784" cy="315673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476672"/>
            <a:ext cx="8183880" cy="648072"/>
          </a:xfrm>
        </p:spPr>
        <p:txBody>
          <a:bodyPr>
            <a:normAutofit/>
          </a:bodyPr>
          <a:lstStyle/>
          <a:p>
            <a:r>
              <a:rPr lang="ru-RU" sz="2800" dirty="0" smtClean="0"/>
              <a:t>ЧТО НУЖНО ЗНАТЬ ВЕЛОСИПЕДИСТУ</a:t>
            </a:r>
            <a:endParaRPr lang="ru-RU" sz="28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1412776"/>
            <a:ext cx="8183880" cy="469200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ru-RU" sz="1100" b="1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buNone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До 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7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лет: </a:t>
            </a:r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передвигаться только по тротуарам или в специальных местах, закрытых от движения транспортных средств 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buNone/>
            </a:pPr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buNone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От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7 до 14 лет:</a:t>
            </a:r>
          </a:p>
          <a:p>
            <a:pPr marL="0" indent="0" algn="ctr"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р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азрешается движение по тротуарам, в жилых зонах, обозначенных специальными знаками </a:t>
            </a:r>
          </a:p>
          <a:p>
            <a:pPr marL="0" indent="0" algn="ctr">
              <a:buNone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Старше 14 лет:</a:t>
            </a:r>
          </a:p>
          <a:p>
            <a:pPr marL="0" indent="0" algn="ctr">
              <a:buNone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Разрешено движение по крайнему правому ряду проезжей части, но при отсутствии велосипедных и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велопешеходных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дорожей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Picture 2" descr="E:\жилая зона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28384" y="3212976"/>
            <a:ext cx="791890" cy="113504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34576525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27662" y="1268760"/>
            <a:ext cx="3997072" cy="5058888"/>
          </a:xfrm>
        </p:spPr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Велосипедисты, двигаясь группами, должны ехать друг за другом, чтобы не мешать другим участникам дорожного движения. 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Колонна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велосипедистов, движущаяся по проезжей части, должна быть разделена на группы (до 10 велосипедистов в группе) 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дистанцией движения между группами 80-100 м. </a:t>
            </a:r>
          </a:p>
        </p:txBody>
      </p:sp>
      <p:pic>
        <p:nvPicPr>
          <p:cNvPr id="1026" name="Picture 2" descr="C:\Users\Админ\Desktop\Внимание дети!\Презентации\5-8 класс\материалы для презентаций\колонна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25894" y="332656"/>
            <a:ext cx="4376787" cy="297674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Админ\Desktop\Внимание дети!\Презентации\5-8 класс\материалы для презентаций\колонна 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25894" y="3451491"/>
            <a:ext cx="4376787" cy="300740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Заголовок 1"/>
          <p:cNvSpPr>
            <a:spLocks noGrp="1"/>
          </p:cNvSpPr>
          <p:nvPr>
            <p:ph type="title"/>
          </p:nvPr>
        </p:nvSpPr>
        <p:spPr>
          <a:xfrm>
            <a:off x="611560" y="548680"/>
            <a:ext cx="3672408" cy="792088"/>
          </a:xfrm>
        </p:spPr>
        <p:txBody>
          <a:bodyPr>
            <a:noAutofit/>
          </a:bodyPr>
          <a:lstStyle/>
          <a:p>
            <a:pPr algn="ctr"/>
            <a:r>
              <a:rPr lang="ru-RU" sz="3200" dirty="0" smtClean="0"/>
              <a:t>Движение группами</a:t>
            </a:r>
            <a:endParaRPr lang="ru-RU" sz="3200" dirty="0"/>
          </a:p>
        </p:txBody>
      </p:sp>
    </p:spTree>
    <p:extLst>
      <p:ext uri="{BB962C8B-B14F-4D97-AF65-F5344CB8AC3E}">
        <p14:creationId xmlns="" xmlns:p14="http://schemas.microsoft.com/office/powerpoint/2010/main" val="15745943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9552" y="764704"/>
            <a:ext cx="8064896" cy="403244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Переходить дорогу по пешеходному переходу можно только спешившись в велосипеда!!!  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 descr="C:\Users\Админ\Desktop\Внимание дети!\Презентации\5-8 класс\материалы для презентаций\пеш пер вел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08063" y="2060848"/>
            <a:ext cx="5832648" cy="389033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2525607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r>
              <a:rPr lang="ru-RU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Велосипедистам запрещается:</a:t>
            </a:r>
          </a:p>
          <a:p>
            <a:pPr algn="ctr"/>
            <a:r>
              <a:rPr lang="ru-RU" sz="2000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Управлять велосипедом , держась одной рукой (за исключением случаев показа сигналов поворота или остановки) и без рук;</a:t>
            </a:r>
          </a:p>
          <a:p>
            <a:pPr algn="ctr"/>
            <a:r>
              <a:rPr lang="ru-RU" sz="2000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Перевозить пассажиров, кроме ребенка в возрасте до 7 лет на дополнительном сидении, оборудованном надежными подножками;</a:t>
            </a:r>
          </a:p>
          <a:p>
            <a:pPr algn="ctr"/>
            <a:r>
              <a:rPr lang="ru-RU" sz="2000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Поворачивать налево или разворачиваться на дорогах, имеющих более 1 полосы для движения в данном направлении</a:t>
            </a:r>
          </a:p>
          <a:p>
            <a:pPr algn="ctr"/>
            <a:endParaRPr lang="ru-RU" sz="2000" dirty="0" smtClean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2000" dirty="0" smtClean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2000" dirty="0" smtClean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2000" dirty="0" smtClean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2000" dirty="0" smtClean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2000" dirty="0" smtClean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2000" dirty="0" smtClean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2000" dirty="0" smtClean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2000" dirty="0" smtClean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2000" dirty="0" smtClean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2000" dirty="0" smtClean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Picture 3" descr="E:\maxresdefaul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3212976"/>
            <a:ext cx="2053934" cy="1649090"/>
          </a:xfrm>
          <a:prstGeom prst="rect">
            <a:avLst/>
          </a:prstGeom>
          <a:noFill/>
        </p:spPr>
      </p:pic>
      <p:pic>
        <p:nvPicPr>
          <p:cNvPr id="8" name="Picture 2" descr="E:\d0957a1c-529e-4a53-80c8-29149e2206ab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11760" y="3501008"/>
            <a:ext cx="2390808" cy="1793106"/>
          </a:xfrm>
          <a:prstGeom prst="rect">
            <a:avLst/>
          </a:prstGeom>
          <a:noFill/>
        </p:spPr>
      </p:pic>
      <p:pic>
        <p:nvPicPr>
          <p:cNvPr id="9" name="Picture 3" descr="E:\stmonk1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88024" y="4365104"/>
            <a:ext cx="2304256" cy="1602613"/>
          </a:xfrm>
          <a:prstGeom prst="rect">
            <a:avLst/>
          </a:prstGeom>
          <a:noFill/>
        </p:spPr>
      </p:pic>
      <p:pic>
        <p:nvPicPr>
          <p:cNvPr id="10" name="Picture 4" descr="E:\img3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804248" y="2996952"/>
            <a:ext cx="1883701" cy="141277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algn="ctr">
              <a:buNone/>
            </a:pPr>
            <a:r>
              <a:rPr lang="ru-RU" dirty="0" smtClean="0">
                <a:solidFill>
                  <a:schemeClr val="accent3">
                    <a:lumMod val="75000"/>
                  </a:schemeClr>
                </a:solidFill>
              </a:rPr>
              <a:t>Важная информация:</a:t>
            </a:r>
          </a:p>
          <a:p>
            <a:pPr algn="ctr">
              <a:buNone/>
            </a:pPr>
            <a:endParaRPr lang="ru-RU" dirty="0" smtClean="0">
              <a:solidFill>
                <a:schemeClr val="accent3">
                  <a:lumMod val="75000"/>
                </a:schemeClr>
              </a:solidFill>
            </a:endParaRPr>
          </a:p>
          <a:p>
            <a:pPr algn="just">
              <a:buNone/>
            </a:pPr>
            <a:r>
              <a:rPr lang="ru-RU" dirty="0" smtClean="0">
                <a:solidFill>
                  <a:schemeClr val="accent3">
                    <a:lumMod val="75000"/>
                  </a:schemeClr>
                </a:solidFill>
              </a:rPr>
              <a:t>В обязательном порядке нужно носить </a:t>
            </a:r>
            <a:r>
              <a:rPr lang="ru-RU" dirty="0" err="1" smtClean="0">
                <a:solidFill>
                  <a:schemeClr val="accent3">
                    <a:lumMod val="75000"/>
                  </a:schemeClr>
                </a:solidFill>
              </a:rPr>
              <a:t>велошлем</a:t>
            </a:r>
            <a:r>
              <a:rPr lang="ru-RU" dirty="0" smtClean="0">
                <a:solidFill>
                  <a:schemeClr val="accent3">
                    <a:lumMod val="75000"/>
                  </a:schemeClr>
                </a:solidFill>
              </a:rPr>
              <a:t> и защитную амуницию.</a:t>
            </a:r>
          </a:p>
          <a:p>
            <a:pPr algn="just">
              <a:buNone/>
            </a:pPr>
            <a:r>
              <a:rPr lang="ru-RU" dirty="0" smtClean="0">
                <a:solidFill>
                  <a:schemeClr val="accent3">
                    <a:lumMod val="75000"/>
                  </a:schemeClr>
                </a:solidFill>
              </a:rPr>
              <a:t>При движении в темное время суток или в условиях недостаточной видимости иметь при себе и использовать предметы со световозвращающими элементами. Лучше всего их расположить на </a:t>
            </a:r>
            <a:r>
              <a:rPr lang="ru-RU" dirty="0" err="1" smtClean="0">
                <a:solidFill>
                  <a:schemeClr val="accent3">
                    <a:lumMod val="75000"/>
                  </a:schemeClr>
                </a:solidFill>
              </a:rPr>
              <a:t>велошлеме</a:t>
            </a:r>
            <a:r>
              <a:rPr lang="ru-RU" dirty="0" smtClean="0">
                <a:solidFill>
                  <a:schemeClr val="accent3">
                    <a:lumMod val="75000"/>
                  </a:schemeClr>
                </a:solidFill>
              </a:rPr>
              <a:t> и на колесах велосипеда  </a:t>
            </a:r>
            <a:endParaRPr lang="ru-RU" dirty="0">
              <a:solidFill>
                <a:schemeClr val="accent3">
                  <a:lumMod val="75000"/>
                </a:schemeClr>
              </a:solidFill>
            </a:endParaRPr>
          </a:p>
        </p:txBody>
      </p:sp>
      <p:pic>
        <p:nvPicPr>
          <p:cNvPr id="4" name="Picture 2" descr="E:\5-x-1.jpg_q5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868144" y="4005064"/>
            <a:ext cx="2376264" cy="2376264"/>
          </a:xfrm>
          <a:prstGeom prst="rect">
            <a:avLst/>
          </a:prstGeom>
          <a:noFill/>
        </p:spPr>
      </p:pic>
      <p:pic>
        <p:nvPicPr>
          <p:cNvPr id="5" name="Picture 3" descr="E:\895af3f0528f4f6f8e32dc5091f9f26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03848" y="4293096"/>
            <a:ext cx="2588189" cy="1865114"/>
          </a:xfrm>
          <a:prstGeom prst="rect">
            <a:avLst/>
          </a:prstGeom>
          <a:noFill/>
        </p:spPr>
      </p:pic>
      <p:pic>
        <p:nvPicPr>
          <p:cNvPr id="6" name="Picture 4" descr="E:\Ciclista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115616" y="4437112"/>
            <a:ext cx="1904396" cy="172109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95025" y="817583"/>
            <a:ext cx="6965245" cy="667202"/>
          </a:xfrm>
        </p:spPr>
        <p:txBody>
          <a:bodyPr>
            <a:normAutofit/>
          </a:bodyPr>
          <a:lstStyle/>
          <a:p>
            <a:pPr algn="ctr"/>
            <a:r>
              <a:rPr lang="ru-RU" sz="3200" b="1" dirty="0" smtClean="0"/>
              <a:t>СИГНАЛЫ ПОВОРОТА</a:t>
            </a:r>
            <a:endParaRPr lang="ru-RU" sz="32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03648" y="1268761"/>
            <a:ext cx="6552728" cy="882906"/>
          </a:xfrm>
        </p:spPr>
        <p:txBody>
          <a:bodyPr>
            <a:normAutofit fontScale="85000" lnSpcReduction="10000"/>
          </a:bodyPr>
          <a:lstStyle/>
          <a:p>
            <a:pPr marL="0" indent="0" algn="ctr">
              <a:buNone/>
            </a:pPr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Водитель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велосипеда должен подавать сигналы поворота перед началом движения, перестроением, поворотом и остановкой. </a:t>
            </a:r>
          </a:p>
        </p:txBody>
      </p:sp>
      <p:pic>
        <p:nvPicPr>
          <p:cNvPr id="16386" name="Picture 2" descr="C:\Users\Админ\Desktop\Интеракивное занятие\5-8 класс\повороты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2204866"/>
            <a:ext cx="5904656" cy="410445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60511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7668" y="476672"/>
            <a:ext cx="8183880" cy="1051560"/>
          </a:xfrm>
        </p:spPr>
        <p:txBody>
          <a:bodyPr>
            <a:noAutofit/>
          </a:bodyPr>
          <a:lstStyle/>
          <a:p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3600" dirty="0" smtClean="0"/>
              <a:t>ВЕЛОСИПЕДНАЯ ДОРОЖКА</a:t>
            </a:r>
            <a:br>
              <a:rPr lang="ru-RU" sz="3600" dirty="0" smtClean="0"/>
            </a:br>
            <a:endParaRPr lang="ru-RU" sz="3600" dirty="0"/>
          </a:p>
        </p:txBody>
      </p:sp>
      <p:pic>
        <p:nvPicPr>
          <p:cNvPr id="12290" name="Picture 2" descr="C:\Users\Админ\Desktop\Интеракивное занятие\1-4 класс\Материалы\велосипдн. дорjpg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2132856"/>
            <a:ext cx="3636000" cy="2424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5220072" y="1844824"/>
            <a:ext cx="2952328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Знак </a:t>
            </a:r>
            <a:r>
              <a:rPr lang="ru-RU" b="1" dirty="0"/>
              <a:t>«Велосипедная дорожка»</a:t>
            </a:r>
            <a:r>
              <a:rPr lang="ru-RU" dirty="0"/>
              <a:t> четко указывает на дорогу исключительно для велосипедов и мопедов. Перемещение другого вида транспорта здесь категорически запрещается. Кроме того, этой дорогой могут пользоваться и пешеходы, при отсутствии тротуара.</a:t>
            </a:r>
            <a:br>
              <a:rPr lang="ru-RU" dirty="0"/>
            </a:br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36194029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51619" y="1089895"/>
            <a:ext cx="7128793" cy="1202485"/>
          </a:xfrm>
        </p:spPr>
        <p:txBody>
          <a:bodyPr>
            <a:noAutofit/>
          </a:bodyPr>
          <a:lstStyle/>
          <a:p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2800" dirty="0"/>
              <a:t/>
            </a:r>
            <a:br>
              <a:rPr lang="ru-RU" sz="2800" dirty="0"/>
            </a:br>
            <a:r>
              <a:rPr lang="ru-RU" sz="2800" dirty="0" smtClean="0"/>
              <a:t>ДВИЖЕНИЕ НА ВЕЛОСИПЕДАХ ЗАПРЕЩЕНО</a:t>
            </a:r>
            <a:r>
              <a:rPr lang="ru-RU" sz="2800" dirty="0"/>
              <a:t/>
            </a:r>
            <a:br>
              <a:rPr lang="ru-RU" sz="2800" dirty="0"/>
            </a:br>
            <a:r>
              <a:rPr lang="ru-RU" sz="2800" dirty="0"/>
              <a:t/>
            </a:r>
            <a:br>
              <a:rPr lang="ru-RU" sz="2800" dirty="0"/>
            </a:br>
            <a:endParaRPr lang="ru-RU" sz="2800" dirty="0"/>
          </a:p>
        </p:txBody>
      </p:sp>
      <p:pic>
        <p:nvPicPr>
          <p:cNvPr id="13315" name="Picture 3" descr="C:\Users\Админ\Desktop\Интеракивное занятие\5-8 класс\ДВИЖ НА ВЕЛ ЗАПРЩ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2276873"/>
            <a:ext cx="2736304" cy="273630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4716016" y="2276873"/>
            <a:ext cx="3312368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Знак </a:t>
            </a:r>
            <a:r>
              <a:rPr lang="ru-RU" b="1" dirty="0"/>
              <a:t>«Движение на велосипедах запрещено»</a:t>
            </a:r>
            <a:r>
              <a:rPr lang="ru-RU" dirty="0"/>
              <a:t>. Говорит о невозможности в данном месте использования велосипеда для движения. На дороге существует опасность для велосипедиста. </a:t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29132555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07706" y="2780929"/>
            <a:ext cx="6965245" cy="1202485"/>
          </a:xfrm>
        </p:spPr>
        <p:txBody>
          <a:bodyPr>
            <a:normAutofit/>
          </a:bodyPr>
          <a:lstStyle/>
          <a:p>
            <a:pPr algn="ctr"/>
            <a:r>
              <a:rPr lang="ru-RU" dirty="0" smtClean="0"/>
              <a:t>ДАВАЙТЕ ПРОВЕРИМ СВОИ ЗНАНИЯ!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4" y="3204294"/>
            <a:ext cx="2840279" cy="3645024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7981464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35697" y="2603053"/>
            <a:ext cx="6965245" cy="1202485"/>
          </a:xfrm>
        </p:spPr>
        <p:txBody>
          <a:bodyPr>
            <a:normAutofit/>
          </a:bodyPr>
          <a:lstStyle/>
          <a:p>
            <a:pPr algn="ctr"/>
            <a:r>
              <a:rPr lang="ru-RU" dirty="0" smtClean="0"/>
              <a:t>ОТВЕТЬ НА ВОПРОСЫ ВИКТОРИНЫ!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4" y="3204294"/>
            <a:ext cx="2840279" cy="3645024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6418194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899592" y="1196752"/>
            <a:ext cx="302433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Где можно детям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от 7 – до 14 лет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ездить на велосипедах?</a:t>
            </a:r>
          </a:p>
        </p:txBody>
      </p:sp>
      <p:grpSp>
        <p:nvGrpSpPr>
          <p:cNvPr id="7" name="Группа 6"/>
          <p:cNvGrpSpPr/>
          <p:nvPr/>
        </p:nvGrpSpPr>
        <p:grpSpPr>
          <a:xfrm>
            <a:off x="4427984" y="973176"/>
            <a:ext cx="3851920" cy="5095153"/>
            <a:chOff x="4427984" y="973175"/>
            <a:chExt cx="3851920" cy="5095153"/>
          </a:xfrm>
        </p:grpSpPr>
        <p:sp>
          <p:nvSpPr>
            <p:cNvPr id="6" name="Прямоугольник 5"/>
            <p:cNvSpPr/>
            <p:nvPr/>
          </p:nvSpPr>
          <p:spPr>
            <a:xfrm>
              <a:off x="4427984" y="4437112"/>
              <a:ext cx="3851920" cy="1631216"/>
            </a:xfrm>
            <a:prstGeom prst="rect">
              <a:avLst/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pPr algn="ctr"/>
              <a:r>
                <a:rPr lang="ru-RU" sz="2000" i="1" dirty="0">
                  <a:latin typeface="Times New Roman" pitchFamily="18" charset="0"/>
                  <a:cs typeface="Times New Roman" pitchFamily="18" charset="0"/>
                </a:rPr>
                <a:t>по тротуарам, </a:t>
              </a:r>
              <a:endParaRPr lang="ru-RU" sz="2000" i="1" dirty="0" smtClean="0">
                <a:latin typeface="Times New Roman" pitchFamily="18" charset="0"/>
                <a:cs typeface="Times New Roman" pitchFamily="18" charset="0"/>
              </a:endParaRPr>
            </a:p>
            <a:p>
              <a:pPr algn="ctr"/>
              <a:r>
                <a:rPr lang="ru-RU" sz="2000" i="1" dirty="0" smtClean="0">
                  <a:latin typeface="Times New Roman" pitchFamily="18" charset="0"/>
                  <a:cs typeface="Times New Roman" pitchFamily="18" charset="0"/>
                </a:rPr>
                <a:t>пешеходным,</a:t>
              </a:r>
            </a:p>
            <a:p>
              <a:pPr algn="ctr"/>
              <a:r>
                <a:rPr lang="ru-RU" sz="2000" i="1" dirty="0" smtClean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ru-RU" sz="2000" i="1" dirty="0">
                  <a:latin typeface="Times New Roman" pitchFamily="18" charset="0"/>
                  <a:cs typeface="Times New Roman" pitchFamily="18" charset="0"/>
                </a:rPr>
                <a:t>велосипедным и </a:t>
              </a:r>
              <a:r>
                <a:rPr lang="ru-RU" sz="2000" i="1" dirty="0" err="1">
                  <a:latin typeface="Times New Roman" pitchFamily="18" charset="0"/>
                  <a:cs typeface="Times New Roman" pitchFamily="18" charset="0"/>
                </a:rPr>
                <a:t>велопешеходным</a:t>
              </a:r>
              <a:r>
                <a:rPr lang="ru-RU" sz="2000" i="1" dirty="0">
                  <a:latin typeface="Times New Roman" pitchFamily="18" charset="0"/>
                  <a:cs typeface="Times New Roman" pitchFamily="18" charset="0"/>
                </a:rPr>
                <a:t> дорожкам, а также в пределах пешеходных зон.</a:t>
              </a:r>
            </a:p>
          </p:txBody>
        </p:sp>
        <p:pic>
          <p:nvPicPr>
            <p:cNvPr id="17410" name="Picture 2" descr="C:\Users\Админ\Desktop\Интеракивное занятие\5-8 класс\подросток вел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17934" y="973175"/>
              <a:ext cx="3272019" cy="3327476"/>
            </a:xfrm>
            <a:prstGeom prst="rect">
              <a:avLst/>
            </a:prstGeom>
            <a:noFill/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="" xmlns:p14="http://schemas.microsoft.com/office/powerpoint/2010/main" val="24773686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971600" y="1052736"/>
            <a:ext cx="273630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Где можно детям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старше 14 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лет</a:t>
            </a:r>
          </a:p>
          <a:p>
            <a:pPr algn="ctr"/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ездить на велосипедах?</a:t>
            </a:r>
          </a:p>
        </p:txBody>
      </p:sp>
      <p:grpSp>
        <p:nvGrpSpPr>
          <p:cNvPr id="6" name="Группа 5"/>
          <p:cNvGrpSpPr/>
          <p:nvPr/>
        </p:nvGrpSpPr>
        <p:grpSpPr>
          <a:xfrm>
            <a:off x="3707904" y="815659"/>
            <a:ext cx="4572000" cy="5209699"/>
            <a:chOff x="3707904" y="815657"/>
            <a:chExt cx="4572000" cy="5209699"/>
          </a:xfrm>
        </p:grpSpPr>
        <p:sp>
          <p:nvSpPr>
            <p:cNvPr id="5" name="Прямоугольник 4"/>
            <p:cNvSpPr/>
            <p:nvPr/>
          </p:nvSpPr>
          <p:spPr>
            <a:xfrm>
              <a:off x="3707904" y="3717032"/>
              <a:ext cx="4572000" cy="2308324"/>
            </a:xfrm>
            <a:prstGeom prst="rect">
              <a:avLst/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>
              <a:spAutoFit/>
            </a:bodyPr>
            <a:lstStyle/>
            <a:p>
              <a:pPr algn="ctr"/>
              <a:r>
                <a:rPr lang="ru-RU" b="1" dirty="0">
                  <a:latin typeface="Times New Roman" pitchFamily="18" charset="0"/>
                  <a:cs typeface="Times New Roman" pitchFamily="18" charset="0"/>
                </a:rPr>
                <a:t>Движение велосипедистов старше 14 лет возможно в порядке убывания:</a:t>
              </a:r>
            </a:p>
            <a:p>
              <a:pPr marL="457200" indent="-457200">
                <a:buFont typeface="+mj-lt"/>
                <a:buAutoNum type="arabicPeriod"/>
              </a:pPr>
              <a:r>
                <a:rPr lang="ru-RU" dirty="0">
                  <a:latin typeface="Times New Roman" pitchFamily="18" charset="0"/>
                  <a:cs typeface="Times New Roman" pitchFamily="18" charset="0"/>
                </a:rPr>
                <a:t>По велосипедной, </a:t>
              </a:r>
              <a:r>
                <a:rPr lang="ru-RU" dirty="0" err="1">
                  <a:latin typeface="Times New Roman" pitchFamily="18" charset="0"/>
                  <a:cs typeface="Times New Roman" pitchFamily="18" charset="0"/>
                </a:rPr>
                <a:t>велопешеходной</a:t>
              </a:r>
              <a:r>
                <a:rPr lang="ru-RU" dirty="0">
                  <a:latin typeface="Times New Roman" pitchFamily="18" charset="0"/>
                  <a:cs typeface="Times New Roman" pitchFamily="18" charset="0"/>
                </a:rPr>
                <a:t> дорожкам или полосе для велосипедистов.</a:t>
              </a:r>
            </a:p>
            <a:p>
              <a:pPr marL="457200" indent="-457200">
                <a:buFont typeface="+mj-lt"/>
                <a:buAutoNum type="arabicPeriod"/>
              </a:pPr>
              <a:r>
                <a:rPr lang="ru-RU" dirty="0">
                  <a:latin typeface="Times New Roman" pitchFamily="18" charset="0"/>
                  <a:cs typeface="Times New Roman" pitchFamily="18" charset="0"/>
                </a:rPr>
                <a:t>По правому краю проезжей части.</a:t>
              </a:r>
            </a:p>
            <a:p>
              <a:pPr marL="457200" indent="-457200">
                <a:buFont typeface="+mj-lt"/>
                <a:buAutoNum type="arabicPeriod"/>
              </a:pPr>
              <a:r>
                <a:rPr lang="ru-RU" dirty="0">
                  <a:latin typeface="Times New Roman" pitchFamily="18" charset="0"/>
                  <a:cs typeface="Times New Roman" pitchFamily="18" charset="0"/>
                </a:rPr>
                <a:t>По обочине.</a:t>
              </a:r>
            </a:p>
            <a:p>
              <a:pPr marL="457200" indent="-457200">
                <a:buFont typeface="+mj-lt"/>
                <a:buAutoNum type="arabicPeriod"/>
              </a:pPr>
              <a:r>
                <a:rPr lang="ru-RU" dirty="0">
                  <a:latin typeface="Times New Roman" pitchFamily="18" charset="0"/>
                  <a:cs typeface="Times New Roman" pitchFamily="18" charset="0"/>
                </a:rPr>
                <a:t>По тротуару или пешеходной дорожке.</a:t>
              </a:r>
            </a:p>
          </p:txBody>
        </p:sp>
        <p:pic>
          <p:nvPicPr>
            <p:cNvPr id="18435" name="Picture 3" descr="C:\Users\Админ\Desktop\Интеракивное занятие\5-8 класс\вел 2.jp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987938" y="815657"/>
              <a:ext cx="2518134" cy="2865666"/>
            </a:xfrm>
            <a:prstGeom prst="rect">
              <a:avLst/>
            </a:prstGeom>
            <a:noFill/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="" xmlns:p14="http://schemas.microsoft.com/office/powerpoint/2010/main" val="13133000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5328592" cy="1152128"/>
          </a:xfrm>
        </p:spPr>
        <p:txBody>
          <a:bodyPr>
            <a:normAutofit/>
          </a:bodyPr>
          <a:lstStyle/>
          <a:p>
            <a:pPr algn="ctr"/>
            <a:r>
              <a:rPr lang="ru-RU" sz="280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Как нужно передвигаться  группами на велосипедах?</a:t>
            </a:r>
            <a:endParaRPr lang="ru-RU" sz="2800" dirty="0"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779912" y="2924944"/>
            <a:ext cx="4871512" cy="2376264"/>
          </a:xfr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/>
          <a:lstStyle/>
          <a:p>
            <a:pPr marL="0" indent="0" algn="r"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Велосипедисты, двигаясь группами, должны ехать друг за другом, чтобы не мешать другим участникам дорожного движения.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6380949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548680"/>
            <a:ext cx="8183880" cy="1051560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Какие грузы может перевозить велосипедист?</a:t>
            </a:r>
            <a:endParaRPr lang="ru-RU" dirty="0"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067944" y="3140968"/>
            <a:ext cx="4618856" cy="2304256"/>
          </a:xfr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Велосипедист может перевозить только такие грузы, которые не мешают управлять велосипедом и не создают препятствий другим участникам дорожного движения.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3096535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259632" y="1124743"/>
            <a:ext cx="208823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Как на велосипеде показать правый поворот?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6" name="Группа 5"/>
          <p:cNvGrpSpPr/>
          <p:nvPr/>
        </p:nvGrpSpPr>
        <p:grpSpPr>
          <a:xfrm>
            <a:off x="4283968" y="764552"/>
            <a:ext cx="3316914" cy="5179505"/>
            <a:chOff x="4283968" y="764551"/>
            <a:chExt cx="3316914" cy="5179505"/>
          </a:xfrm>
        </p:grpSpPr>
        <p:sp>
          <p:nvSpPr>
            <p:cNvPr id="5" name="TextBox 4"/>
            <p:cNvSpPr txBox="1"/>
            <p:nvPr/>
          </p:nvSpPr>
          <p:spPr>
            <a:xfrm>
              <a:off x="4283968" y="4005064"/>
              <a:ext cx="3240360" cy="1938992"/>
            </a:xfrm>
            <a:prstGeom prst="rect">
              <a:avLst/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ru-RU" sz="2000" dirty="0">
                  <a:latin typeface="Times New Roman" pitchFamily="18" charset="0"/>
                  <a:cs typeface="Times New Roman" pitchFamily="18" charset="0"/>
                </a:rPr>
                <a:t>Сигналу правого поворота соответствует вытянутая в сторону правая рука либо левая, вытянутая в сторону и согнутая в локте под прямым углом вверх.</a:t>
              </a:r>
            </a:p>
          </p:txBody>
        </p:sp>
        <p:pic>
          <p:nvPicPr>
            <p:cNvPr id="19458" name="Picture 2" descr="C:\Users\Админ\Desktop\Интеракивное занятие\5-8 класс\повороты вел.png"/>
            <p:cNvPicPr>
              <a:picLocks noChangeAspect="1" noChangeArrowheads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 r="56416"/>
            <a:stretch/>
          </p:blipFill>
          <p:spPr bwMode="auto">
            <a:xfrm>
              <a:off x="4432530" y="764551"/>
              <a:ext cx="3168352" cy="3128088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="" xmlns:p14="http://schemas.microsoft.com/office/powerpoint/2010/main" val="19572109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971600" y="476672"/>
            <a:ext cx="7543800" cy="2592288"/>
          </a:xfrm>
        </p:spPr>
        <p:txBody>
          <a:bodyPr/>
          <a:lstStyle/>
          <a:p>
            <a:pPr algn="ctr"/>
            <a:r>
              <a:rPr lang="ru-RU" sz="5400" dirty="0" smtClean="0"/>
              <a:t>Хорошо ли ты знаешь дорожные знаки?</a:t>
            </a:r>
            <a:endParaRPr lang="ru-RU" sz="54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1842" y="3212976"/>
            <a:ext cx="2840279" cy="3645024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7473582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899592" y="794028"/>
            <a:ext cx="288032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Шли из школы мы домой,</a:t>
            </a:r>
            <a:br>
              <a:rPr lang="ru-RU" sz="2400" dirty="0">
                <a:latin typeface="Times New Roman" pitchFamily="18" charset="0"/>
                <a:cs typeface="Times New Roman" pitchFamily="18" charset="0"/>
              </a:rPr>
            </a:b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Видим – знак над мостовой.</a:t>
            </a:r>
            <a:br>
              <a:rPr lang="ru-RU" sz="2400" dirty="0">
                <a:latin typeface="Times New Roman" pitchFamily="18" charset="0"/>
                <a:cs typeface="Times New Roman" pitchFamily="18" charset="0"/>
              </a:rPr>
            </a:b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Круг, внутри – велосипед,</a:t>
            </a:r>
            <a:br>
              <a:rPr lang="ru-RU" sz="2400" dirty="0">
                <a:latin typeface="Times New Roman" pitchFamily="18" charset="0"/>
                <a:cs typeface="Times New Roman" pitchFamily="18" charset="0"/>
              </a:rPr>
            </a:b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Ничего другого нет.</a:t>
            </a:r>
          </a:p>
        </p:txBody>
      </p:sp>
      <p:grpSp>
        <p:nvGrpSpPr>
          <p:cNvPr id="7" name="Группа 6"/>
          <p:cNvGrpSpPr/>
          <p:nvPr/>
        </p:nvGrpSpPr>
        <p:grpSpPr>
          <a:xfrm>
            <a:off x="4283970" y="1916833"/>
            <a:ext cx="3915603" cy="3760111"/>
            <a:chOff x="3995936" y="2132856"/>
            <a:chExt cx="4932040" cy="4529405"/>
          </a:xfrm>
        </p:grpSpPr>
        <p:pic>
          <p:nvPicPr>
            <p:cNvPr id="5" name="Рисунок 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995936" y="2132856"/>
              <a:ext cx="4932040" cy="3288027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sp>
          <p:nvSpPr>
            <p:cNvPr id="6" name="TextBox 5"/>
            <p:cNvSpPr txBox="1"/>
            <p:nvPr/>
          </p:nvSpPr>
          <p:spPr>
            <a:xfrm>
              <a:off x="3995936" y="5661248"/>
              <a:ext cx="4932040" cy="100101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2400" dirty="0" smtClean="0"/>
                <a:t>ВЕЛОСИПЕДНАЯ ДОРОЖКА</a:t>
              </a:r>
              <a:endParaRPr lang="ru-RU" sz="2400" dirty="0"/>
            </a:p>
          </p:txBody>
        </p:sp>
      </p:grpSp>
    </p:spTree>
    <p:extLst>
      <p:ext uri="{BB962C8B-B14F-4D97-AF65-F5344CB8AC3E}">
        <p14:creationId xmlns="" xmlns:p14="http://schemas.microsoft.com/office/powerpoint/2010/main" val="9122055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971600" y="980728"/>
            <a:ext cx="4572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Строго знак на всех глядит,</a:t>
            </a:r>
            <a:br>
              <a:rPr lang="ru-RU" sz="2400" dirty="0">
                <a:latin typeface="Times New Roman" pitchFamily="18" charset="0"/>
                <a:cs typeface="Times New Roman" pitchFamily="18" charset="0"/>
              </a:rPr>
            </a:b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Он нам строго запретит</a:t>
            </a:r>
            <a:br>
              <a:rPr lang="ru-RU" sz="2400" dirty="0">
                <a:latin typeface="Times New Roman" pitchFamily="18" charset="0"/>
                <a:cs typeface="Times New Roman" pitchFamily="18" charset="0"/>
              </a:rPr>
            </a:b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Ехать на велосипедах</a:t>
            </a:r>
            <a:br>
              <a:rPr lang="ru-RU" sz="2400" dirty="0">
                <a:latin typeface="Times New Roman" pitchFamily="18" charset="0"/>
                <a:cs typeface="Times New Roman" pitchFamily="18" charset="0"/>
              </a:rPr>
            </a:b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И их родичах – мопедах. </a:t>
            </a:r>
          </a:p>
        </p:txBody>
      </p:sp>
      <p:grpSp>
        <p:nvGrpSpPr>
          <p:cNvPr id="7" name="Группа 6"/>
          <p:cNvGrpSpPr/>
          <p:nvPr/>
        </p:nvGrpSpPr>
        <p:grpSpPr>
          <a:xfrm>
            <a:off x="5076056" y="1916832"/>
            <a:ext cx="2736304" cy="4767048"/>
            <a:chOff x="5076056" y="1916832"/>
            <a:chExt cx="2736304" cy="4767048"/>
          </a:xfrm>
        </p:grpSpPr>
        <p:pic>
          <p:nvPicPr>
            <p:cNvPr id="5" name="Picture 3" descr="C:\Users\Админ\Desktop\Интеракивное занятие\5-8 класс\ДВИЖ НА ВЕЛ ЗАПРЩ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76056" y="1916832"/>
              <a:ext cx="2736304" cy="2736304"/>
            </a:xfrm>
            <a:prstGeom prst="rect">
              <a:avLst/>
            </a:prstGeom>
            <a:noFill/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6" name="TextBox 5"/>
            <p:cNvSpPr txBox="1"/>
            <p:nvPr/>
          </p:nvSpPr>
          <p:spPr>
            <a:xfrm>
              <a:off x="5495099" y="4437111"/>
              <a:ext cx="2317261" cy="224676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2000" dirty="0">
                  <a:latin typeface="Times New Roman" pitchFamily="18" charset="0"/>
                  <a:cs typeface="Times New Roman" pitchFamily="18" charset="0"/>
                </a:rPr>
                <a:t/>
              </a:r>
              <a:br>
                <a:rPr lang="ru-RU" sz="2000" dirty="0">
                  <a:latin typeface="Times New Roman" pitchFamily="18" charset="0"/>
                  <a:cs typeface="Times New Roman" pitchFamily="18" charset="0"/>
                </a:rPr>
              </a:br>
              <a:r>
                <a:rPr lang="ru-RU" sz="2000" dirty="0">
                  <a:latin typeface="Times New Roman" pitchFamily="18" charset="0"/>
                  <a:cs typeface="Times New Roman" pitchFamily="18" charset="0"/>
                </a:rPr>
                <a:t/>
              </a:r>
              <a:br>
                <a:rPr lang="ru-RU" sz="2000" dirty="0">
                  <a:latin typeface="Times New Roman" pitchFamily="18" charset="0"/>
                  <a:cs typeface="Times New Roman" pitchFamily="18" charset="0"/>
                </a:rPr>
              </a:br>
              <a:r>
                <a:rPr lang="ru-RU" sz="2000" dirty="0">
                  <a:latin typeface="Times New Roman" pitchFamily="18" charset="0"/>
                  <a:cs typeface="Times New Roman" pitchFamily="18" charset="0"/>
                </a:rPr>
                <a:t>ДВИЖЕНИЕ НА ВЕЛОСИПЕДАХ ЗАПРЕЩЕНО</a:t>
              </a:r>
              <a:br>
                <a:rPr lang="ru-RU" sz="2000" dirty="0">
                  <a:latin typeface="Times New Roman" pitchFamily="18" charset="0"/>
                  <a:cs typeface="Times New Roman" pitchFamily="18" charset="0"/>
                </a:rPr>
              </a:br>
              <a:r>
                <a:rPr lang="ru-RU" sz="2000" dirty="0">
                  <a:latin typeface="Times New Roman" pitchFamily="18" charset="0"/>
                  <a:cs typeface="Times New Roman" pitchFamily="18" charset="0"/>
                </a:rPr>
                <a:t/>
              </a:r>
              <a:br>
                <a:rPr lang="ru-RU" sz="2000" dirty="0">
                  <a:latin typeface="Times New Roman" pitchFamily="18" charset="0"/>
                  <a:cs typeface="Times New Roman" pitchFamily="18" charset="0"/>
                </a:rPr>
              </a:br>
              <a:endParaRPr lang="ru-RU" sz="2000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</p:spTree>
    <p:extLst>
      <p:ext uri="{BB962C8B-B14F-4D97-AF65-F5344CB8AC3E}">
        <p14:creationId xmlns="" xmlns:p14="http://schemas.microsoft.com/office/powerpoint/2010/main" val="31595730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4" y="4149081"/>
            <a:ext cx="2110847" cy="270892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528693" y="820242"/>
            <a:ext cx="6192688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7200" dirty="0" smtClean="0"/>
              <a:t>Молодцы!</a:t>
            </a:r>
          </a:p>
          <a:p>
            <a:pPr algn="ctr"/>
            <a:r>
              <a:rPr lang="ru-RU" sz="7200" dirty="0" smtClean="0"/>
              <a:t>Отличная работа!</a:t>
            </a:r>
            <a:endParaRPr lang="ru-RU" sz="7200" dirty="0"/>
          </a:p>
        </p:txBody>
      </p:sp>
    </p:spTree>
    <p:extLst>
      <p:ext uri="{BB962C8B-B14F-4D97-AF65-F5344CB8AC3E}">
        <p14:creationId xmlns="" xmlns:p14="http://schemas.microsoft.com/office/powerpoint/2010/main" val="11251544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Аспект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905</TotalTime>
  <Words>635</Words>
  <Application>Microsoft Office PowerPoint</Application>
  <PresentationFormat>Экран (4:3)</PresentationFormat>
  <Paragraphs>95</Paragraphs>
  <Slides>25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25</vt:i4>
      </vt:variant>
    </vt:vector>
  </HeadingPairs>
  <TitlesOfParts>
    <vt:vector size="26" baseType="lpstr">
      <vt:lpstr>Аспект</vt:lpstr>
      <vt:lpstr>ПДД для велосипедистов!</vt:lpstr>
      <vt:lpstr>Слайд 2</vt:lpstr>
      <vt:lpstr>Слайд 3</vt:lpstr>
      <vt:lpstr>Термины:</vt:lpstr>
      <vt:lpstr>Проверка технического состояния велосипеда:</vt:lpstr>
      <vt:lpstr>Слайд 6</vt:lpstr>
      <vt:lpstr>ЧТО НУЖНО ЗНАТЬ ВЕЛОСИПЕДИСТУ</vt:lpstr>
      <vt:lpstr>Движение группами</vt:lpstr>
      <vt:lpstr>Слайд 9</vt:lpstr>
      <vt:lpstr>Слайд 10</vt:lpstr>
      <vt:lpstr>Слайд 11</vt:lpstr>
      <vt:lpstr>СИГНАЛЫ ПОВОРОТА</vt:lpstr>
      <vt:lpstr> ВЕЛОСИПЕДНАЯ ДОРОЖКА </vt:lpstr>
      <vt:lpstr>  ДВИЖЕНИЕ НА ВЕЛОСИПЕДАХ ЗАПРЕЩЕНО  </vt:lpstr>
      <vt:lpstr>ДАВАЙТЕ ПРОВЕРИМ СВОИ ЗНАНИЯ!</vt:lpstr>
      <vt:lpstr>ОТВЕТЬ НА ВОПРОСЫ ВИКТОРИНЫ!</vt:lpstr>
      <vt:lpstr>Слайд 17</vt:lpstr>
      <vt:lpstr>Слайд 18</vt:lpstr>
      <vt:lpstr>Как нужно передвигаться  группами на велосипедах?</vt:lpstr>
      <vt:lpstr>Какие грузы может перевозить велосипедист?</vt:lpstr>
      <vt:lpstr>Слайд 21</vt:lpstr>
      <vt:lpstr>Хорошо ли ты знаешь дорожные знаки?</vt:lpstr>
      <vt:lpstr>Слайд 23</vt:lpstr>
      <vt:lpstr>Слайд 24</vt:lpstr>
      <vt:lpstr>Слайд 25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Интерактивное занятие</dc:title>
  <dc:creator>Админ</dc:creator>
  <cp:lastModifiedBy>А.В. Косинов</cp:lastModifiedBy>
  <cp:revision>62</cp:revision>
  <dcterms:created xsi:type="dcterms:W3CDTF">2020-04-23T06:08:14Z</dcterms:created>
  <dcterms:modified xsi:type="dcterms:W3CDTF">2020-06-08T04:25:31Z</dcterms:modified>
</cp:coreProperties>
</file>