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35646"/>
            <a:ext cx="7774632" cy="1656184"/>
          </a:xfrm>
        </p:spPr>
        <p:txBody>
          <a:bodyPr/>
          <a:lstStyle/>
          <a:p>
            <a:r>
              <a:rPr lang="ru-RU" sz="6000" dirty="0" smtClean="0"/>
              <a:t>Осенние каникулы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2800" dirty="0" smtClean="0"/>
              <a:t>«Соблюдай ПДД»</a:t>
            </a:r>
            <a:endParaRPr lang="ru-RU" sz="2800" dirty="0"/>
          </a:p>
        </p:txBody>
      </p:sp>
      <p:pic>
        <p:nvPicPr>
          <p:cNvPr id="1026" name="Picture 2" descr="E:\ВСЁ\Никита\Интеракивное занятие\1-4 класс\Материалы\инструкто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5765"/>
            <a:ext cx="1891742" cy="242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55726"/>
            <a:ext cx="2243137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0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91630"/>
            <a:ext cx="8640960" cy="792088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/>
              <a:t>Знаешь </a:t>
            </a:r>
            <a:r>
              <a:rPr lang="ru-RU" dirty="0" smtClean="0"/>
              <a:t>ли </a:t>
            </a:r>
            <a:r>
              <a:rPr lang="ru-RU" dirty="0"/>
              <a:t>ты ПДД</a:t>
            </a:r>
            <a:r>
              <a:rPr lang="ru-RU" dirty="0" smtClean="0"/>
              <a:t>?»</a:t>
            </a:r>
            <a:endParaRPr lang="ru-RU" dirty="0"/>
          </a:p>
        </p:txBody>
      </p:sp>
      <p:pic>
        <p:nvPicPr>
          <p:cNvPr id="4" name="Picture 2" descr="E:\ВСЁ\Никита\Интеракивное занятие\1-4 класс\Материалы\инструкто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5765"/>
            <a:ext cx="1891742" cy="242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5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95486"/>
            <a:ext cx="4032448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Как ты поступишь, если загорелся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зелёный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сигнал светофора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?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Сразу 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начну переходить проезжую часть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;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2.   Подожду 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некоторое время на тротуаре и посмотрю по сторонам, не едет ли какая-нибудь автомашина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3.   Не 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буду переходить дорогу, потому что горит 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зелёный 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сигнал светофора.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43814" y="3363838"/>
            <a:ext cx="4067944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Ответ: </a:t>
            </a:r>
            <a:r>
              <a:rPr lang="ru-RU" dirty="0"/>
              <a:t>Подожду некоторое время на тротуаре и посмотрю по сторонам, не едет ли какая-нибудь автомашина.</a:t>
            </a:r>
          </a:p>
          <a:p>
            <a:endParaRPr lang="ru-RU" dirty="0"/>
          </a:p>
        </p:txBody>
      </p:sp>
      <p:pic>
        <p:nvPicPr>
          <p:cNvPr id="8196" name="Picture 4" descr="E:\ВСЁ\Никита\Внимание дети!\Презентации\1-4 класс\светофо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52128"/>
            <a:ext cx="3161482" cy="210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55527"/>
            <a:ext cx="3672408" cy="388843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prstClr val="black"/>
                </a:solidFill>
                <a:latin typeface="+mn-lt"/>
              </a:rPr>
              <a:t>Какие лица должны быть пристёгнуты ремнями безопасности в транспортном средстве?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000" dirty="0">
              <a:solidFill>
                <a:prstClr val="black"/>
              </a:solidFill>
              <a:latin typeface="+mn-lt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+mn-lt"/>
              </a:rPr>
              <a:t>1. Только водитель;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000" dirty="0">
              <a:solidFill>
                <a:prstClr val="black"/>
              </a:solidFill>
              <a:latin typeface="+mn-lt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+mn-lt"/>
              </a:rPr>
              <a:t>2. Только пассажир;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000" dirty="0">
              <a:solidFill>
                <a:prstClr val="black"/>
              </a:solidFill>
              <a:latin typeface="+mn-lt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+mn-lt"/>
              </a:rPr>
              <a:t>3. Все лица находящиеся в транспортном средстве</a:t>
            </a:r>
            <a:r>
              <a:rPr lang="ru-RU" sz="2000" b="1" dirty="0">
                <a:solidFill>
                  <a:prstClr val="black"/>
                </a:solidFill>
                <a:latin typeface="+mn-lt"/>
              </a:rPr>
              <a:t>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68144" y="2859782"/>
            <a:ext cx="288032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Ответ: </a:t>
            </a:r>
            <a:r>
              <a:rPr lang="ru-RU" dirty="0"/>
              <a:t>Все лица находящиеся в транспортном средстве.</a:t>
            </a:r>
          </a:p>
          <a:p>
            <a:endParaRPr lang="ru-RU" dirty="0"/>
          </a:p>
        </p:txBody>
      </p:sp>
      <p:pic>
        <p:nvPicPr>
          <p:cNvPr id="9218" name="Picture 2" descr="C:\Users\Админ\Desktop\ремен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977" y="267494"/>
            <a:ext cx="4320000" cy="241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06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9502"/>
            <a:ext cx="3384376" cy="345638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tx1"/>
                </a:solidFill>
                <a:latin typeface="+mn-lt"/>
              </a:rPr>
              <a:t>С какого возраста можно ездить на переднем сиденье без специального удерживающего устройства</a:t>
            </a:r>
            <a:r>
              <a:rPr lang="ru-RU" b="1" dirty="0" smtClean="0">
                <a:solidFill>
                  <a:schemeClr val="tx1"/>
                </a:solidFill>
                <a:latin typeface="+mn-lt"/>
              </a:rPr>
              <a:t>?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. с 7 лет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;</a:t>
            </a:r>
            <a:endParaRPr lang="ru-RU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2.с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15 лет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;</a:t>
            </a:r>
            <a:endParaRPr lang="ru-RU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   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3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. с 12 лет.</a:t>
            </a:r>
          </a:p>
          <a:p>
            <a:pPr algn="ctr"/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3507854"/>
            <a:ext cx="302433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Ответ: с 12 лет</a:t>
            </a:r>
            <a:endParaRPr lang="ru-RU" dirty="0"/>
          </a:p>
        </p:txBody>
      </p:sp>
      <p:pic>
        <p:nvPicPr>
          <p:cNvPr id="10242" name="Picture 2" descr="C:\Users\Админ\Desktop\перед с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9501"/>
            <a:ext cx="4464496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20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9503"/>
            <a:ext cx="2952328" cy="417646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3200" b="1" dirty="0">
                <a:solidFill>
                  <a:prstClr val="black"/>
                </a:solidFill>
                <a:latin typeface="+mn-lt"/>
              </a:rPr>
              <a:t>Что является самым важным при переходе проезжей части?</a:t>
            </a:r>
            <a:endParaRPr lang="ru-RU" sz="3200" dirty="0">
              <a:solidFill>
                <a:prstClr val="black"/>
              </a:solidFill>
              <a:latin typeface="+mn-lt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z="2000" dirty="0">
              <a:solidFill>
                <a:prstClr val="black"/>
              </a:solidFill>
              <a:latin typeface="+mn-lt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+mn-lt"/>
              </a:rPr>
              <a:t>1. Иметь хороший обзор проезжей части во все стороны;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z="2000" dirty="0">
              <a:solidFill>
                <a:prstClr val="black"/>
              </a:solidFill>
              <a:latin typeface="+mn-lt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+mn-lt"/>
              </a:rPr>
              <a:t>   2. Не торопиться;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z="2000" dirty="0">
              <a:solidFill>
                <a:prstClr val="black"/>
              </a:solidFill>
              <a:latin typeface="+mn-lt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+mn-lt"/>
              </a:rPr>
              <a:t>      3. Быть внимательным;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z="2000" dirty="0">
              <a:solidFill>
                <a:prstClr val="black"/>
              </a:solidFill>
              <a:latin typeface="+mn-lt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11005" y="3939902"/>
            <a:ext cx="273630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Ответ: </a:t>
            </a:r>
            <a:r>
              <a:rPr lang="ru-RU" dirty="0">
                <a:solidFill>
                  <a:prstClr val="black"/>
                </a:solidFill>
              </a:rPr>
              <a:t> 4. Все ответы верны.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266" name="Picture 2" descr="C:\Users\Админ\Desktop\перехо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1510"/>
            <a:ext cx="4240448" cy="318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21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15566"/>
            <a:ext cx="2674640" cy="345983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+mn-lt"/>
              </a:rPr>
              <a:t>На тротуаре необходимо соблюдать следующее правило:</a:t>
            </a: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1. Громко не говорить;</a:t>
            </a: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2. Придерживаться правой стороны, не мешать другим;</a:t>
            </a: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3. Придерживаться левой стороны, не мешать другим.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3219822"/>
            <a:ext cx="316835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Ответ: </a:t>
            </a:r>
            <a:r>
              <a:rPr lang="ru-RU" dirty="0"/>
              <a:t>2. Придерживаться правой стороны, не мешать </a:t>
            </a:r>
            <a:r>
              <a:rPr lang="ru-RU" dirty="0" smtClean="0"/>
              <a:t>другим</a:t>
            </a:r>
            <a:endParaRPr lang="ru-RU" dirty="0"/>
          </a:p>
        </p:txBody>
      </p:sp>
      <p:pic>
        <p:nvPicPr>
          <p:cNvPr id="12290" name="Picture 2" descr="C:\Users\Админ\Desktop\тротуар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2" t="25436" r="13540" b="6476"/>
          <a:stretch/>
        </p:blipFill>
        <p:spPr bwMode="auto">
          <a:xfrm>
            <a:off x="4551070" y="195486"/>
            <a:ext cx="3936552" cy="286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24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9542"/>
            <a:ext cx="2448272" cy="388843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+mn-lt"/>
              </a:rPr>
              <a:t>Действия школьника, когда он подошёл к пешеходному переходу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1. Посмотреть направо и начать переход;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2. Посмотреть налево и начать переход;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3. Остановиться на тротуаре или обочине, посмотреть в обе стороны и убедиться, что нет приближающихся автомобилей начать переход.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2715766"/>
            <a:ext cx="3600400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Ответ: </a:t>
            </a:r>
            <a:r>
              <a:rPr lang="ru-RU" dirty="0" smtClean="0"/>
              <a:t>Остановиться </a:t>
            </a:r>
            <a:r>
              <a:rPr lang="ru-RU" dirty="0"/>
              <a:t>на тротуаре или обочине, посмотреть в обе стороны и убедиться, что нет приближающихся автомобилей начать переход.</a:t>
            </a:r>
          </a:p>
          <a:p>
            <a:endParaRPr lang="ru-RU" dirty="0"/>
          </a:p>
        </p:txBody>
      </p:sp>
      <p:pic>
        <p:nvPicPr>
          <p:cNvPr id="13314" name="Picture 2" descr="C:\Users\Админ\Desktop\ш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182" y="123478"/>
            <a:ext cx="439235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39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55527"/>
            <a:ext cx="2952328" cy="381642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3200" b="1" dirty="0">
                <a:solidFill>
                  <a:prstClr val="black"/>
                </a:solidFill>
                <a:latin typeface="+mn-lt"/>
              </a:rPr>
              <a:t>Переходить дорогу нужно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000" dirty="0">
              <a:solidFill>
                <a:prstClr val="black"/>
              </a:solidFill>
              <a:latin typeface="+mn-lt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+mn-lt"/>
              </a:rPr>
              <a:t>1. Наискосок, навстречу движущемуся транспорту;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000" dirty="0">
              <a:solidFill>
                <a:prstClr val="black"/>
              </a:solidFill>
              <a:latin typeface="+mn-lt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+mn-lt"/>
              </a:rPr>
              <a:t>2. Наискосок, по ходу движения транспорта;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000" dirty="0">
              <a:solidFill>
                <a:prstClr val="black"/>
              </a:solidFill>
              <a:latin typeface="+mn-lt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+mn-lt"/>
              </a:rPr>
              <a:t>3. Строго перпендикулярно проезжей части.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40152" y="1995686"/>
            <a:ext cx="259228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Ответ: </a:t>
            </a:r>
            <a:r>
              <a:rPr lang="ru-RU" dirty="0"/>
              <a:t>Строго перпендикулярно </a:t>
            </a:r>
          </a:p>
          <a:p>
            <a:r>
              <a:rPr lang="ru-RU" dirty="0"/>
              <a:t>проезжей части.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31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11511"/>
            <a:ext cx="3024336" cy="417646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tx1"/>
                </a:solidFill>
                <a:latin typeface="+mn-lt"/>
              </a:rPr>
              <a:t>Для чего подаётся сигнал свистком инспектором дорожного движения?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1. Просто от нечего делать;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2. Для привлечения внимания;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3. Для остановки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2200" y="3291830"/>
            <a:ext cx="2304256" cy="13665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/>
              <a:t>Ответ: </a:t>
            </a:r>
            <a:r>
              <a:rPr lang="ru-RU" dirty="0">
                <a:solidFill>
                  <a:schemeClr val="tx1"/>
                </a:solidFill>
              </a:rPr>
              <a:t>2. Для привлечения </a:t>
            </a:r>
            <a:r>
              <a:rPr lang="ru-RU" dirty="0" smtClean="0">
                <a:solidFill>
                  <a:schemeClr val="tx1"/>
                </a:solidFill>
              </a:rPr>
              <a:t>внимания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339" name="Picture 3" descr="C:\Users\Админ\Desktop\свист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3" r="20738"/>
          <a:stretch/>
        </p:blipFill>
        <p:spPr bwMode="auto">
          <a:xfrm>
            <a:off x="4499992" y="411509"/>
            <a:ext cx="2160240" cy="2773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76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71551"/>
            <a:ext cx="2808312" cy="367240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b="1" dirty="0">
                <a:solidFill>
                  <a:schemeClr val="tx1"/>
                </a:solidFill>
                <a:latin typeface="+mn-lt"/>
              </a:rPr>
              <a:t>Какие виды пешеходных переходов бывают?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9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solidFill>
                  <a:schemeClr val="tx1"/>
                </a:solidFill>
                <a:latin typeface="+mn-lt"/>
              </a:rPr>
              <a:t>1. Подземный, наземный, надземный;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9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solidFill>
                  <a:schemeClr val="tx1"/>
                </a:solidFill>
                <a:latin typeface="+mn-lt"/>
              </a:rPr>
              <a:t>2. Подземный, наземный, воздушный;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9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solidFill>
                  <a:schemeClr val="tx1"/>
                </a:solidFill>
                <a:latin typeface="+mn-lt"/>
              </a:rPr>
              <a:t>3. Подземный, дорожный, воздушный.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solidFill>
                  <a:schemeClr val="tx1"/>
                </a:solidFill>
                <a:latin typeface="+mn-lt"/>
              </a:rPr>
              <a:t> 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2200" y="3291830"/>
            <a:ext cx="2304256" cy="1400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/>
              <a:t>Ответ: 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tx1"/>
                </a:solidFill>
              </a:rPr>
              <a:t>1. Подземный, наземный, </a:t>
            </a:r>
            <a:r>
              <a:rPr lang="ru-RU" dirty="0" smtClean="0">
                <a:solidFill>
                  <a:schemeClr val="tx1"/>
                </a:solidFill>
              </a:rPr>
              <a:t>надземный.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362" name="Picture 2" descr="E:\ВСЁ\Никита\Интеракивное занятие\5-8 класс\материалы\виды пеш пе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00" y="339502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42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 , влияющие на безопасность дорожного движения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tx1"/>
                </a:solidFill>
                <a:latin typeface="+mn-lt"/>
              </a:rPr>
              <a:t>Климатические :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дождь, листопад, туман, заморозки, раннее наступление темноты…</a:t>
            </a:r>
          </a:p>
          <a:p>
            <a:r>
              <a:rPr lang="ru-RU" b="1" dirty="0">
                <a:solidFill>
                  <a:schemeClr val="tx1"/>
                </a:solidFill>
                <a:latin typeface="+mn-lt"/>
              </a:rPr>
              <a:t>Дорожная обстановка: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слякоть, лужи, гололёд, снижение видимости...</a:t>
            </a:r>
          </a:p>
          <a:p>
            <a:r>
              <a:rPr lang="ru-RU" b="1" dirty="0">
                <a:solidFill>
                  <a:schemeClr val="tx1"/>
                </a:solidFill>
                <a:latin typeface="+mn-lt"/>
              </a:rPr>
              <a:t>Возможные транспортные ситуации: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заносы машин на скользкой дороге, повышение скоростного режима, внезапное появление детей на дороге…</a:t>
            </a:r>
          </a:p>
          <a:p>
            <a:r>
              <a:rPr lang="ru-RU" b="1" dirty="0">
                <a:solidFill>
                  <a:schemeClr val="tx1"/>
                </a:solidFill>
                <a:latin typeface="+mn-lt"/>
              </a:rPr>
              <a:t>Возможные опасные ситуации с детьми: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подвижные игры у дорог, посещение магазинов, внешкольных учреждений без родителей, переход не по пешеходному переходу…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</a:rPr>
              <a:t>А также рассеянное внимание детей, отсутствие контроля со стороны родителей, снижение обзора дороги из-за зонтов, поднятых воротников и капюшонов…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23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Молодцы!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+mn-lt"/>
              </a:rPr>
              <a:t>По городу, по улице не ходят просто так:</a:t>
            </a:r>
            <a:br>
              <a:rPr lang="ru-RU" b="1" dirty="0">
                <a:solidFill>
                  <a:schemeClr val="tx1"/>
                </a:solidFill>
                <a:latin typeface="+mn-lt"/>
              </a:rPr>
            </a:br>
            <a:r>
              <a:rPr lang="ru-RU" b="1" dirty="0">
                <a:solidFill>
                  <a:schemeClr val="tx1"/>
                </a:solidFill>
                <a:latin typeface="+mn-lt"/>
              </a:rPr>
              <a:t>Когда не знаешь правила, легко попасть впросак.</a:t>
            </a:r>
            <a:br>
              <a:rPr lang="ru-RU" b="1" dirty="0">
                <a:solidFill>
                  <a:schemeClr val="tx1"/>
                </a:solidFill>
                <a:latin typeface="+mn-lt"/>
              </a:rPr>
            </a:br>
            <a:r>
              <a:rPr lang="ru-RU" b="1" dirty="0">
                <a:solidFill>
                  <a:schemeClr val="tx1"/>
                </a:solidFill>
                <a:latin typeface="+mn-lt"/>
              </a:rPr>
              <a:t>Всё время будь внимательным и помни наперёд:</a:t>
            </a:r>
            <a:br>
              <a:rPr lang="ru-RU" b="1" dirty="0">
                <a:solidFill>
                  <a:schemeClr val="tx1"/>
                </a:solidFill>
                <a:latin typeface="+mn-lt"/>
              </a:rPr>
            </a:br>
            <a:r>
              <a:rPr lang="ru-RU" b="1" dirty="0">
                <a:solidFill>
                  <a:schemeClr val="tx1"/>
                </a:solidFill>
                <a:latin typeface="+mn-lt"/>
              </a:rPr>
              <a:t>Свои имеют правила шофёр и пешеход!</a:t>
            </a:r>
          </a:p>
          <a:p>
            <a:endParaRPr lang="ru-RU" dirty="0"/>
          </a:p>
        </p:txBody>
      </p:sp>
      <p:pic>
        <p:nvPicPr>
          <p:cNvPr id="4" name="Picture 2" descr="E:\ВСЁ\Никита\Интеракивное занятие\1-4 класс\Материалы\инструкто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5765"/>
            <a:ext cx="1891742" cy="242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7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Туман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2890664" cy="3597428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 smtClean="0">
                <a:solidFill>
                  <a:schemeClr val="tx1"/>
                </a:solidFill>
                <a:latin typeface="+mn-lt"/>
              </a:rPr>
              <a:t>Видимость </a:t>
            </a:r>
            <a:r>
              <a:rPr lang="ru-RU" sz="6400" dirty="0">
                <a:solidFill>
                  <a:schemeClr val="tx1"/>
                </a:solidFill>
                <a:latin typeface="+mn-lt"/>
              </a:rPr>
              <a:t>очень плохая, при этом расстояние до предметов кажется больше, чем есть на самом деле. Скорость автомобиля вам кажется маленькой, а на самом деле он движется быстро. Туман искажает окраску цвета предмета, кроме красного. Поэтому сигнал светофора красный, чтобы его хорошо было видно в любую погоду, поэтому красные автомобили считаются менее опасными.</a:t>
            </a:r>
          </a:p>
          <a:p>
            <a:endParaRPr lang="ru-RU" dirty="0"/>
          </a:p>
        </p:txBody>
      </p:sp>
      <p:pic>
        <p:nvPicPr>
          <p:cNvPr id="2050" name="Picture 2" descr="C:\Users\Админ\Desktop\тума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1275606"/>
            <a:ext cx="5285109" cy="352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2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Снег с дождём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3034680" cy="338782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Кроме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частичного ухудшения видимости, водителя подстерегает заметное ухудшение управляемости автомобиля. Увеличивается тормозной путь, резко возрастает вероятность сноса и заноса машины. </a:t>
            </a:r>
          </a:p>
          <a:p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074" name="Picture 2" descr="C:\Users\Админ\Desktop\снег с дожде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1347614"/>
            <a:ext cx="464451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24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Дождь, </a:t>
            </a:r>
            <a:r>
              <a:rPr lang="ru-RU" sz="4400" dirty="0" smtClean="0"/>
              <a:t>холод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7614"/>
            <a:ext cx="2304256" cy="2880320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В дождь и холод происходит снижение обзора дороги из-за зонтов, поднятых воротников и капюшонов…</a:t>
            </a:r>
          </a:p>
          <a:p>
            <a:endParaRPr lang="ru-RU" dirty="0"/>
          </a:p>
        </p:txBody>
      </p:sp>
      <p:pic>
        <p:nvPicPr>
          <p:cNvPr id="4099" name="Picture 3" descr="C:\Users\Админ\Desktop\дожд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03598"/>
            <a:ext cx="47525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38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495" y="27046"/>
            <a:ext cx="2843808" cy="4992976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С наступлением холодов растет количество уличных травм: ушибы, вывихи и переломы. По статистике около 40 % всех ДТП вызвано гололедом и снегопадом.</a:t>
            </a:r>
          </a:p>
          <a:p>
            <a:endParaRPr lang="ru-RU" sz="2000" dirty="0">
              <a:solidFill>
                <a:schemeClr val="tx1"/>
              </a:solidFill>
              <a:latin typeface="+mn-lt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Возле остановок общественного транспорта и перед светофорами от частых торможений образуется наледи, будьте здесь особенно осторожны!</a:t>
            </a:r>
          </a:p>
          <a:p>
            <a:endParaRPr lang="ru-RU" dirty="0"/>
          </a:p>
        </p:txBody>
      </p:sp>
      <p:pic>
        <p:nvPicPr>
          <p:cNvPr id="5122" name="Picture 2" descr="C:\Users\Админ\Desktop\автобу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27704"/>
            <a:ext cx="604867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41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Световозвращатели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3250704" cy="338782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С наступлением осени начинает сокращаться световой день. 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Вы должны быть заметны на дороге. Необходимо использовать </a:t>
            </a:r>
            <a:r>
              <a:rPr lang="ru-RU" sz="2000" dirty="0" err="1" smtClean="0">
                <a:solidFill>
                  <a:schemeClr val="tx1"/>
                </a:solidFill>
              </a:rPr>
              <a:t>световозвращатели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Админ\Desktop\световозв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03597"/>
            <a:ext cx="4824536" cy="321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32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/>
              <a:t>Что такое </a:t>
            </a:r>
            <a:br>
              <a:rPr lang="ru-RU" sz="3200" dirty="0"/>
            </a:br>
            <a:r>
              <a:rPr lang="ru-RU" sz="3200" dirty="0" err="1"/>
              <a:t>световозвращающий</a:t>
            </a:r>
            <a:r>
              <a:rPr lang="ru-RU" sz="3200" dirty="0"/>
              <a:t> элемент</a:t>
            </a:r>
            <a:r>
              <a:rPr lang="ru-RU" sz="3200" dirty="0" smtClean="0"/>
              <a:t>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3754760" cy="3819871"/>
          </a:xfrm>
        </p:spPr>
        <p:txBody>
          <a:bodyPr>
            <a:normAutofit fontScale="62500" lnSpcReduction="20000"/>
          </a:bodyPr>
          <a:lstStyle/>
          <a:p>
            <a:r>
              <a:rPr lang="ru-RU" sz="2600" dirty="0">
                <a:solidFill>
                  <a:schemeClr val="tx1"/>
                </a:solidFill>
                <a:latin typeface="+mn-lt"/>
              </a:rPr>
              <a:t>Катафот составное слово ката(</a:t>
            </a:r>
            <a:r>
              <a:rPr lang="ru-RU" sz="2600" dirty="0" err="1">
                <a:solidFill>
                  <a:schemeClr val="tx1"/>
                </a:solidFill>
                <a:latin typeface="+mn-lt"/>
              </a:rPr>
              <a:t>др.гр</a:t>
            </a:r>
            <a:r>
              <a:rPr lang="ru-RU" sz="2600" dirty="0">
                <a:solidFill>
                  <a:schemeClr val="tx1"/>
                </a:solidFill>
                <a:latin typeface="+mn-lt"/>
              </a:rPr>
              <a:t> -возвращение, отражение, назад) и фот (свет), получается возврат света в том же направление в каком падал свет, то есть </a:t>
            </a:r>
            <a:r>
              <a:rPr lang="ru-RU" sz="2600" dirty="0" err="1">
                <a:solidFill>
                  <a:schemeClr val="tx1"/>
                </a:solidFill>
                <a:latin typeface="+mn-lt"/>
              </a:rPr>
              <a:t>световозвращатель</a:t>
            </a:r>
            <a:r>
              <a:rPr lang="ru-RU" sz="26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r>
              <a:rPr lang="ru-RU" sz="2600" dirty="0">
                <a:solidFill>
                  <a:schemeClr val="tx1"/>
                </a:solidFill>
                <a:latin typeface="+mn-lt"/>
              </a:rPr>
              <a:t>Придумал его, как принято считать, Перси Шоу-дорожный рабочий в Великобритании в 1934 году.</a:t>
            </a:r>
          </a:p>
          <a:p>
            <a:r>
              <a:rPr lang="ru-RU" sz="2600" dirty="0">
                <a:solidFill>
                  <a:schemeClr val="tx1"/>
                </a:solidFill>
                <a:latin typeface="+mn-lt"/>
              </a:rPr>
              <a:t>Как то ночью возвращаясь домой в свете фар он увидел блеск двух маленьких огоньков, догадавшись, что это глаза кошки он задумался почему глаза кошки светятся при направлении на них в темноте свет и как это применить.</a:t>
            </a:r>
          </a:p>
          <a:p>
            <a:endParaRPr lang="ru-RU" dirty="0"/>
          </a:p>
        </p:txBody>
      </p:sp>
      <p:pic>
        <p:nvPicPr>
          <p:cNvPr id="7170" name="Picture 2" descr="C:\Users\Админ\Desktop\свето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982" y="1203598"/>
            <a:ext cx="476709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56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6"/>
          <a:stretch/>
        </p:blipFill>
        <p:spPr bwMode="auto">
          <a:xfrm>
            <a:off x="1547664" y="0"/>
            <a:ext cx="6228927" cy="1992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15" y="1995686"/>
            <a:ext cx="7056784" cy="3031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88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396</TotalTime>
  <Words>777</Words>
  <Application>Microsoft Office PowerPoint</Application>
  <PresentationFormat>Экран (16:9)</PresentationFormat>
  <Paragraphs>102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Исполнительная</vt:lpstr>
      <vt:lpstr>Осенние каникулы «Соблюдай ПДД»</vt:lpstr>
      <vt:lpstr>                             Факторы , влияющие на безопасность дорожного движения</vt:lpstr>
      <vt:lpstr> Туман</vt:lpstr>
      <vt:lpstr> Снег с дождём</vt:lpstr>
      <vt:lpstr>Дождь, холод</vt:lpstr>
      <vt:lpstr>Презентация PowerPoint</vt:lpstr>
      <vt:lpstr>Световозвращатели</vt:lpstr>
      <vt:lpstr>Что такое  световозвращающий элемент?</vt:lpstr>
      <vt:lpstr>Презентация PowerPoint</vt:lpstr>
      <vt:lpstr>«Знаешь ли ты ПДД?»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Осенние каникулы «Соблюдай ПДД»</dc:title>
  <dc:creator>Админ</dc:creator>
  <cp:lastModifiedBy>Админ</cp:lastModifiedBy>
  <cp:revision>10</cp:revision>
  <dcterms:created xsi:type="dcterms:W3CDTF">2020-10-29T09:13:35Z</dcterms:created>
  <dcterms:modified xsi:type="dcterms:W3CDTF">2020-10-29T16:01:00Z</dcterms:modified>
</cp:coreProperties>
</file>