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1" r:id="rId4"/>
    <p:sldId id="258" r:id="rId5"/>
    <p:sldId id="259" r:id="rId6"/>
    <p:sldId id="264" r:id="rId7"/>
    <p:sldId id="270" r:id="rId8"/>
    <p:sldId id="265" r:id="rId9"/>
    <p:sldId id="272" r:id="rId10"/>
    <p:sldId id="273" r:id="rId11"/>
    <p:sldId id="274" r:id="rId12"/>
    <p:sldId id="263" r:id="rId13"/>
    <p:sldId id="271" r:id="rId14"/>
    <p:sldId id="262" r:id="rId15"/>
    <p:sldId id="267" r:id="rId16"/>
    <p:sldId id="266" r:id="rId17"/>
    <p:sldId id="268" r:id="rId18"/>
    <p:sldId id="275" r:id="rId19"/>
    <p:sldId id="276" r:id="rId20"/>
    <p:sldId id="277" r:id="rId21"/>
    <p:sldId id="278" r:id="rId22"/>
    <p:sldId id="269" r:id="rId23"/>
    <p:sldId id="281" r:id="rId24"/>
    <p:sldId id="282" r:id="rId25"/>
    <p:sldId id="283" r:id="rId26"/>
    <p:sldId id="284" r:id="rId27"/>
    <p:sldId id="279" r:id="rId28"/>
    <p:sldId id="280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70234" autoAdjust="0"/>
  </p:normalViewPr>
  <p:slideViewPr>
    <p:cSldViewPr snapToGrid="0">
      <p:cViewPr varScale="1">
        <p:scale>
          <a:sx n="51" d="100"/>
          <a:sy n="51" d="100"/>
        </p:scale>
        <p:origin x="8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31439-058C-4F18-8C24-9E64A8C69FD6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CE26-E61A-49B5-AEBE-5F9D4C2040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2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11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мастерской</a:t>
            </a:r>
            <a:r>
              <a:rPr lang="ru-RU" baseline="0" dirty="0" smtClean="0"/>
              <a:t> учителя географии Юлии </a:t>
            </a:r>
            <a:r>
              <a:rPr lang="ru-RU" baseline="0" dirty="0" err="1" smtClean="0"/>
              <a:t>Максумовны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Неволиной</a:t>
            </a:r>
            <a:r>
              <a:rPr lang="ru-RU" baseline="0" dirty="0" smtClean="0"/>
              <a:t> </a:t>
            </a:r>
            <a:r>
              <a:rPr lang="ru-RU" b="1" baseline="0" dirty="0" smtClean="0"/>
              <a:t>«Глазомерная съёмка местности» </a:t>
            </a:r>
            <a:r>
              <a:rPr lang="ru-RU" b="0" baseline="0" dirty="0" smtClean="0"/>
              <a:t>ребята освоили приёмы построения плана местности. Узнали как отличить и самим провести вертикальную и горизонтальную съёмку местности. Что такое Азимут, абрис, как рассчитывается масштаб.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68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Интересная мастерская Геннадия </a:t>
            </a:r>
            <a:r>
              <a:rPr lang="ru-RU" dirty="0" err="1" smtClean="0"/>
              <a:t>Савватьевича</a:t>
            </a:r>
            <a:r>
              <a:rPr lang="ru-RU" dirty="0" smtClean="0"/>
              <a:t> Петрова, учителя физики из Республики Удмуртия. </a:t>
            </a:r>
          </a:p>
          <a:p>
            <a:r>
              <a:rPr lang="ru-RU" dirty="0" smtClean="0"/>
              <a:t>Мастерская называется </a:t>
            </a:r>
            <a:r>
              <a:rPr lang="ru-RU" b="1" dirty="0" smtClean="0"/>
              <a:t>«Конструкторское бюро живой природы».</a:t>
            </a:r>
            <a:r>
              <a:rPr lang="ru-RU" b="1" baseline="0" dirty="0" smtClean="0"/>
              <a:t> </a:t>
            </a:r>
            <a:r>
              <a:rPr lang="ru-RU" b="0" baseline="0" dirty="0" smtClean="0"/>
              <a:t>Участники мастерской познакомились с такой наукой как БИОНИКА и реализовали свои исследовательские проекты в индивидуальной и коллективной форме на темы «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Составление эскиза одежды с использованием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биоформ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цветовых сочетаний, взятых от растений, животных, насекомых и др.</a:t>
            </a:r>
            <a:r>
              <a:rPr lang="ru-RU" b="0" baseline="0" dirty="0" smtClean="0"/>
              <a:t>», «Изготовление летательного аппарата в технике </a:t>
            </a:r>
            <a:r>
              <a:rPr lang="ru-RU" b="0" baseline="0" dirty="0" err="1" smtClean="0"/>
              <a:t>киригами</a:t>
            </a:r>
            <a:r>
              <a:rPr lang="ru-RU" b="0" baseline="0" dirty="0" smtClean="0"/>
              <a:t>», «На примере цветов, семян, перьев птиц найти прототипы изобретений человека». На слайде, к примеру, показан проект конструкции фонтана и фонаря по типу цветка крапивы.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41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Интересна мастерская на тему «Выделение природных красителей из растений и их применение»</a:t>
            </a:r>
            <a:br>
              <a:rPr lang="ru-RU" sz="1200" b="1" dirty="0" smtClean="0"/>
            </a:br>
            <a:r>
              <a:rPr lang="ru-RU" sz="1000" dirty="0" smtClean="0"/>
              <a:t>Маркиной Ирины Владиславовны, учителя химии.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работы мастерской были изучены теоретические вопросы, касающиеся истории знакомства с красителями, химическим составом красителей, растениями – красителями, областями практического применения растительных красителей.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Экспериментальная часть включала экстракцию хлорофилла из зеленых растений, изучение его свойств, а также выделение антоцианов и приготовление акварельных красок на их основе. Также учащиеся имели возможность на практике получить и попробовать кулинарные изделия, приготовленные с применением растительных красителей и поучаствовать в празднике красок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ЩЕЛЧОК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ПОЯВЛЕНИЯ ФОТОГРАФИИ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23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мастерской </a:t>
            </a:r>
            <a:r>
              <a:rPr lang="ru-RU" dirty="0" err="1" smtClean="0"/>
              <a:t>Воадимира</a:t>
            </a:r>
            <a:r>
              <a:rPr lang="ru-RU" dirty="0" smtClean="0"/>
              <a:t> </a:t>
            </a:r>
            <a:r>
              <a:rPr lang="ru-RU" dirty="0" err="1" smtClean="0"/>
              <a:t>Нодаровича</a:t>
            </a:r>
            <a:r>
              <a:rPr lang="ru-RU" dirty="0" smtClean="0"/>
              <a:t> </a:t>
            </a:r>
            <a:r>
              <a:rPr lang="ru-RU" dirty="0" err="1" smtClean="0"/>
              <a:t>Головнера</a:t>
            </a:r>
            <a:r>
              <a:rPr lang="ru-RU" dirty="0" smtClean="0"/>
              <a:t> заслуженного учителя</a:t>
            </a:r>
            <a:r>
              <a:rPr lang="ru-RU" baseline="0" dirty="0" smtClean="0"/>
              <a:t> Российской Федерации </a:t>
            </a:r>
            <a:r>
              <a:rPr lang="ru-RU" b="1" dirty="0" smtClean="0"/>
              <a:t>«Химический анализ минеральных ресурсов»</a:t>
            </a:r>
            <a:r>
              <a:rPr lang="ru-RU" dirty="0" smtClean="0"/>
              <a:t> участники Школы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помощью походной лаборатории выполнили химический анализ десяти образцов горных пород, в том числе, гранита, сланца, известняка,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 же пробы воды из реки Катунь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Аскатки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81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Мастерская </a:t>
            </a:r>
            <a:r>
              <a:rPr lang="ru-RU" b="1" dirty="0" smtClean="0"/>
              <a:t>«Радиационный мониторинг»</a:t>
            </a:r>
            <a:r>
              <a:rPr lang="ru-RU" dirty="0" smtClean="0"/>
              <a:t> Андрея Ивановича Семке, учителя физики, знакомит ребят с приборами измеряющими природную радиацию, что такое радиация, для чего необходимо знать действие ионизирующего излучения 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живые организмы.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5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Педагогами от Республики Алтай были предложены две мастерские</a:t>
            </a:r>
          </a:p>
          <a:p>
            <a:r>
              <a:rPr lang="ru-RU" dirty="0" smtClean="0"/>
              <a:t>Одна из них</a:t>
            </a:r>
            <a:r>
              <a:rPr lang="ru-RU" baseline="0" dirty="0" smtClean="0"/>
              <a:t> </a:t>
            </a:r>
            <a:r>
              <a:rPr lang="ru-RU" dirty="0" smtClean="0"/>
              <a:t>«</a:t>
            </a:r>
            <a:r>
              <a:rPr lang="ru-RU" sz="2000" b="1" dirty="0" smtClean="0"/>
              <a:t>Оценка биологической продуктивности сообществ» </a:t>
            </a:r>
            <a:r>
              <a:rPr lang="ru-RU" sz="1200" dirty="0" smtClean="0"/>
              <a:t>Малковой Анастасии Николаевны.</a:t>
            </a:r>
          </a:p>
          <a:p>
            <a:r>
              <a:rPr lang="ru-RU" dirty="0" smtClean="0"/>
              <a:t>Мастерская знакомит учащихся с комплексным исследованием лесного сообщества. Участники мастерской</a:t>
            </a:r>
            <a:r>
              <a:rPr lang="ru-RU" baseline="0" dirty="0" smtClean="0"/>
              <a:t> осваивают методы топографии, сбора и оформления гербарного и коллекционного материала, знакомятся с основными представителями флоры и фауны сосново-берёзовых лесов </a:t>
            </a:r>
            <a:r>
              <a:rPr lang="ru-RU" baseline="0" dirty="0" err="1" smtClean="0"/>
              <a:t>Чемальского</a:t>
            </a:r>
            <a:r>
              <a:rPr lang="ru-RU" baseline="0" dirty="0" smtClean="0"/>
              <a:t> района.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03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Другая</a:t>
            </a:r>
            <a:r>
              <a:rPr lang="ru-RU" baseline="0" dirty="0" smtClean="0"/>
              <a:t> мастерская от Республики Алтай </a:t>
            </a:r>
            <a:r>
              <a:rPr lang="ru-RU" b="1" baseline="0" dirty="0" smtClean="0"/>
              <a:t>«Зелёная робототехника. Исследования природы с помощью инженерных решений» </a:t>
            </a:r>
            <a:r>
              <a:rPr lang="ru-RU" baseline="0" dirty="0" smtClean="0"/>
              <a:t>Александра Вячеславовича Печерского раскрывает возможности </a:t>
            </a:r>
            <a:r>
              <a:rPr lang="ru-RU" baseline="0" dirty="0" err="1" smtClean="0"/>
              <a:t>роботоехники</a:t>
            </a:r>
            <a:r>
              <a:rPr lang="ru-RU" baseline="0" dirty="0" smtClean="0"/>
              <a:t> в исследовании природных объектов. Ребята знакомятся с основными элементами устройства робота: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датчики, двигатели, механические конструкции, электроника, программное обеспечение и пр. Вся работа базируется на освоении набора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конструктора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Arduino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его возможностей.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462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Таким образом режим проведения образовательных занятий с детьми максимально насыщен.</a:t>
            </a:r>
            <a:r>
              <a:rPr lang="ru-RU" baseline="0" dirty="0" smtClean="0"/>
              <a:t> </a:t>
            </a:r>
            <a:r>
              <a:rPr lang="ru-RU" sz="1200" dirty="0" smtClean="0">
                <a:effectLst/>
              </a:rPr>
              <a:t>Школьники были объединены в 15 смешанных (в каждой группе по одному-два участника от региона) рабочих групп, примерно одного возраста. Так как мастерских было очень много, и чтобы каждый ребёнок мог максимально познакомиться со всеми возможными научными исследованиями природных комплексов и объектов, обучение проходило в до и послеобеденное время. </a:t>
            </a:r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49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</a:rPr>
              <a:t>Досуговая часть</a:t>
            </a:r>
            <a:r>
              <a:rPr lang="ru-RU" sz="1200" b="1" dirty="0" smtClean="0">
                <a:effectLst/>
              </a:rPr>
              <a:t> </a:t>
            </a:r>
            <a:r>
              <a:rPr lang="ru-RU" sz="1200" dirty="0" smtClean="0">
                <a:effectLst/>
              </a:rPr>
              <a:t>в вечернее время включала творческие и спортивные мероприятия. В каждом вечернем мероприятии победившие команды премировались грамотами, сладкими призами. </a:t>
            </a:r>
            <a:endParaRPr lang="ru-RU" dirty="0" smtClean="0">
              <a:effectLst/>
            </a:endParaRPr>
          </a:p>
          <a:p>
            <a:r>
              <a:rPr lang="ru-RU" dirty="0" smtClean="0"/>
              <a:t>Обязательным в проведении полевых и экспедиционных мероприятия является знакомство всех участников.</a:t>
            </a:r>
            <a:r>
              <a:rPr lang="ru-RU" baseline="0" dirty="0" smtClean="0"/>
              <a:t> Интереснее всего это смотрится в виде концертной программы.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23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 целью знакомства всех участников Школы с нашим регионом один день был посвящён культуре и традициям Республики Алтай.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Школы из разных регионов России смогли узнать много интересного о культуре, отношении коренных жителей республики к природе, встретились со специалистами Алтайского биосферного заповедника и побывали на мастер-классах заслуженных деятелей культуры Алтая и России. Благодаря поддержке Правительства Республики Алтай на территории полевого лагеря Межрегиональной эколого-инженерной школы свои программы развернули мастера народных промыслов, ремесленники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реконструкторы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мастера искусств Горного Алтая.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7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Автономным учреждением дополнительного образования Республики Алтай «Республиканский центр дополнительного образования» совместно с Министерством образования и науки Республики Алтай был реализован проект Межрегиональной эколого-инженерной школы.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Школа состоялась с 1 по 14 июля 2017 года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Чемальского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близ села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Аскат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учебно-тренировочной базы «Азимут» принадлежащей АУ ДО РА «Республиканский центр туризма, отдыха и оздоровления». </a:t>
            </a:r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48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</a:rPr>
              <a:t>По итогам работы мастерских была организована отчётная конференция, выставка проектов и технические соревнования.</a:t>
            </a:r>
            <a:endParaRPr lang="ru-RU" dirty="0" smtClean="0">
              <a:effectLst/>
            </a:endParaRPr>
          </a:p>
          <a:p>
            <a:r>
              <a:rPr lang="ru-RU" sz="1200" dirty="0" smtClean="0">
                <a:effectLst/>
              </a:rPr>
              <a:t>Подготовка к отчётным мероприятиям начинается за 3 дня окончания Школы. Обученные практически во всех направлениях школьники выбирают для себя наиболее понравившуюся мастерскую и сообщают об этом в педагогический штаб. Учитывая их пожелания формируются новые группы, которые уже работают с педагогами над общим отчётом исследования. Письменный отчёт составляется согласно требованиям к учебно-исследовательской работе.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17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</a:rPr>
              <a:t>Итоговая конференция же проходит в познавательно музыкальной</a:t>
            </a:r>
            <a:r>
              <a:rPr lang="ru-RU" sz="1200" baseline="0" dirty="0" smtClean="0">
                <a:effectLst/>
              </a:rPr>
              <a:t> форме. Каждый отчёт это мини зарисовка на тему мастерской или группы мастерских объединённых по темам, в музыкально-шуточной форме, в  тоже время в сценарий отчёта должны войти и хотя бы частично результаты исследований.</a:t>
            </a:r>
            <a:endParaRPr lang="ru-RU" dirty="0" smtClean="0">
              <a:effectLst/>
            </a:endParaRPr>
          </a:p>
          <a:p>
            <a:r>
              <a:rPr lang="ru-RU" dirty="0" smtClean="0"/>
              <a:t>Если</a:t>
            </a:r>
            <a:r>
              <a:rPr lang="ru-RU" baseline="0" dirty="0" smtClean="0"/>
              <a:t> представить себе, то работа довольно таки сложная и креативная. Но всё получилось интересно, познавательно и весело.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21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Нельзя не сказать о том, что для наших гостей из других регионов России и Республики</a:t>
            </a:r>
            <a:r>
              <a:rPr lang="ru-RU" baseline="0" dirty="0" smtClean="0"/>
              <a:t> Болгария</a:t>
            </a:r>
            <a:r>
              <a:rPr lang="ru-RU" dirty="0" smtClean="0"/>
              <a:t> на время проведения Межрегиональной</a:t>
            </a:r>
            <a:r>
              <a:rPr lang="ru-RU" baseline="0" dirty="0" smtClean="0"/>
              <a:t> эколого-инженерной школы была разработана экскурсионная программа: путешествие 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Телецкое озеро, водопад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Корбу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остров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Патмос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Талдинские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пещеры, ботанический сад «Чистый луг».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92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Осуществление программы эколого-инженерной школы состоялось через использование следующих педагогических технологий: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Информационно-коммуникативных: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 ежедневной газеты с анализом прошедшего дня экспедиционной жизни в интересной весёлой форме изложения, выпуск видеороликов.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Информационных: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презентации тематических мастерских.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Личностно-ориентированных: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обеспечение безопасности в работе со специальным оборудованием во время проведения мастерских и досуговой части, ролевое распределение деятельности в коллективной образовательной и досуговой работе, распределение обязанностей в организации лагерной жизни (дежурство по кухне, бане, уборка территории лагеря, распределение ответственности за организацию досуговых мероприятий).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Воспитательных: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мероприятий культурно-массового характера по тематике направлений Республиканского центра дополнительного образования, культуры и традиций народов Республики Алтай, отношения к природным ресурсам республики.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Дидактических: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работа с определителями и энциклопедиями во время образовательной части; использование дидактических игр, аудиовизуальных и технических средств во время проведения мастерских; система работы в микро-группах и мобильная перегруппировка этих микро-групп.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3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всего процесса проводился мониторинг личностного развития участников проекта через анкетирование. Анкетирование участников Межрегиональной эколого-инженерной школы проводилось на добровольной основе. Из 215 участников опрошено 98 человек, из них 48 мальчиков и 44 девочек. Участники анкетирования были разной возрастной категории, начиная с 4 класса и заканчивая студентами.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Анкетируемым были заданы следующие вопросы: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какому (каким) направлениям вы проявляете интерес: естественнонаучное, техническое, другое.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Планируете ли вы связать выбор будущей профессии с естественнонаучным и (или) техническим направлением?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Получили ли Вы от мастер-классов необходимые знания?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Примечания (участие в конкурсах, дополнительных курсах по профилю и т.п.)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75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первый вопрос отвечали не все, либо в ответе сразу отмечали два направления. Т.е. естественнонаучное или техническое и другое (в основном это музыкальное, художественное, или общей фразой – гуманитарное). В итоге 43% опрошенных выбирают для себя естественнонаучное направление, 26 – техническое, и 25 – другое.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Пятьдесят процентов, опрошенных отвечают, что они планируют связать выбор будущей профессии с приоритетным направлением. Сорок процентов участников анкетирования уже участвовали с исследовательскими работами и проектами в конкурсах регионального и всероссийского значения.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вопрос, получили Вы от мастер-классов необходимые знания, был получен 100% положительный ответ.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398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</a:rPr>
              <a:t>Таким образом, АУ ДО РА «Республиканский центр дополнительного образования» построена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оптимальная модель активного летнего отдыха детей с возможностью приобретения навыков исследовательской работы.</a:t>
            </a:r>
            <a:endParaRPr lang="ru-RU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</a:rPr>
              <a:t>Обучающиеся - участники Межрегиональной эколого-инженерной школы, освоив навыки научных методик полевых исследований, смогут реализовывать аналогичные работы в своих регионах, а также проводить сравнительный анализ результатов, полученных в Школе и приобретённых в дальнейшей своей исследовательской работе. Участвовать в школьных конференциях и исследовательских конкурсах.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45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Основным организатором всех мероприятий данного проекта являлся АУ ДО РА «Республиканский центр дополнительного образования». Но  в реализации данного проекта прямое участие приняло Министерство</a:t>
            </a:r>
            <a:r>
              <a:rPr lang="ru-RU" baseline="0" dirty="0" smtClean="0"/>
              <a:t> образования и науки Республики Алтай, в частности в лице Ольги Станиславовны </a:t>
            </a:r>
            <a:r>
              <a:rPr lang="ru-RU" baseline="0" dirty="0" err="1" smtClean="0"/>
              <a:t>Саврасовой</a:t>
            </a:r>
            <a:r>
              <a:rPr lang="ru-RU" baseline="0" dirty="0" smtClean="0"/>
              <a:t>. Так же, хотелось бы поблагодарить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 ДО РА «Республиканский Центр туризма, отдыха и оздоровления» за помощь в организации местоположения и сервиса лагеря.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ЩЕЛЧОК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Отдельную благодарность хочется выразить «Учительской газете», межрегиональному клубу «Учитель года» и одному из его руководителей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Владимиру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Надаровичу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Головнеру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 поддержке которого удалось объединить лучших педагогов России, победителей региональных конкурсов «Учитель года» разных лет.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951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Летом</a:t>
            </a:r>
            <a:r>
              <a:rPr lang="ru-RU" baseline="0" dirty="0" smtClean="0"/>
              <a:t> 2018 года планируется провести Республиканскую эколого-инженерную школу для всех муниципалитетов Республики Алтай. Участие в работе Школы подразумевает совместную работу всех её участников. Делегации формируются из педагога мастера, который представляет свою интересную мастерскую с элементами исследовательской работы в полевых условиях, три - четыре школьника старшей возрастной группы, имеющих интерес к исследовательской деятельности в полевых условиях (возможно из числа заочников республиканской естественнонаучной школы). Все участники Школы пополняют портфолио, получаю материал для дальнейшей реализации своих исследований.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606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08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Школы приняли участие ребята и их учителя из 25 регионов России и Республики Болгария. Всего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215 школьников, 46 педагогов.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0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эколого-инженерной школы построена на синтезе естественных и технических (робототехника) наук. Это новый подход к активному летнему отдыху детей с погружением в естественнонаучную и техническую образовательную среду, способствующий ознакомлению с новыми техническими возможностями в области исследования природных комплексов, изучению инновационных и традиционных полевых методик практической работы с живыми объектами, профессиональному самоопределению. </a:t>
            </a:r>
            <a:endParaRPr lang="ru-RU" dirty="0" smtClean="0">
              <a:effectLst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Инновационность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мероприятия заключается в новом подходе к созданию условий для эффективного развития естественнонаучного и технического дополнительного образования и соответствует реализации задач Федеральной целевой программы развития образования на 2016–2020 годы, утверждённой постановлением Правительства Российской Федерации от 23 мая 2015 года за №497 и «Концепции развития дополнительного образования детей».  </a:t>
            </a:r>
            <a:endParaRPr lang="ru-RU" dirty="0" smtClean="0">
              <a:effectLst/>
            </a:endParaRPr>
          </a:p>
          <a:p>
            <a:endParaRPr lang="ru-RU" dirty="0" smtClean="0"/>
          </a:p>
          <a:p>
            <a:r>
              <a:rPr lang="ru-RU" dirty="0" smtClean="0"/>
              <a:t>«ТРИ ЩЕЛЧКА»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9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Образовательная часть Школы проводилась в форме мастерских педагогов-специалистов. Мастерские – это короткие исследовательские проекты, направленные на освоение полевых методов изучения природных объектов в классическом варианте и с применением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роботехнических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средств.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было проведено 46 мастерских педагогами всех представленных регионов,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следующим направлениям: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гуманитарное, естественнонаучное, техническое, в области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валеологии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страноведения, информационных технологий.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Вкратце, чтобы создать общее впечатление о работе мастерских,  приведём несколько примеров работы педагогов с детьми.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9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Мастерская </a:t>
            </a:r>
            <a:r>
              <a:rPr lang="ru-RU" b="1" dirty="0" smtClean="0"/>
              <a:t>«Обман зрения» </a:t>
            </a:r>
            <a:r>
              <a:rPr lang="ru-RU" dirty="0" smtClean="0"/>
              <a:t>Надежды Константиновны Князевой посвящена изучению построение линейной перспективы рисунка, что такое ракурс и как в два изображения можно</a:t>
            </a:r>
            <a:r>
              <a:rPr lang="ru-RU" baseline="0" dirty="0" smtClean="0"/>
              <a:t> передать в одном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9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Мастерская «Бюро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топонимических расследований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Галины Васильевны Семке учителя русского языка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литературы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знакомит с наукой топонимикой, изучающей значение, происхождение, изменение географических названий. Участники мастерской разбирают основные приёмы составления названий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природных объектов, административных пунктов. Исследовательским моментом в мастерской становится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происхождения названий рек и гор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Республики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Алтай.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2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Мастерская [AL-PA</a:t>
            </a:r>
            <a:r>
              <a:rPr lang="en-US" sz="1200" b="1" dirty="0" smtClean="0"/>
              <a:t>K</a:t>
            </a:r>
            <a:r>
              <a:rPr lang="ru-RU" sz="1200" b="1" dirty="0" smtClean="0"/>
              <a:t>A] – ТРОН НЕБА И СТРАНА СВЕТА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800" dirty="0" smtClean="0"/>
              <a:t>Людмилы Геннадьевны Бабкиной, учителя французского языка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настоящей мастерской её участники знакомятся с наукой лингвистикой и различными сторонами исследовательской деятельности в данном направлении на примере изучения культуры и языка Франции (французов) и Республики Алтай (алтайцев).</a:t>
            </a:r>
          </a:p>
          <a:p>
            <a:r>
              <a:rPr lang="ru-RU" dirty="0" smtClean="0"/>
              <a:t>Педагог находит точки соприкосновения двух совершенно отличных друг от друга культур и показывает насколько все мы,</a:t>
            </a:r>
            <a:r>
              <a:rPr lang="ru-RU" baseline="0" dirty="0" smtClean="0"/>
              <a:t> жители планеты Земля похожи в своих традициях и мироощущениях.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3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время проведения Школы в мастерской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«Изучение свойств почвы»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Галины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Генадьевны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Монаковой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учителя географии, с помощью походной лаборатории и оборудования выполнены ряд методик по изучению физико-химических свойств почвы на территории села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Аскат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Обучающиеся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научились характеризовать поверхностные горизонты почвы, определять гранулометрический состав почвы, изготавливать почвенный гербарий.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CE26-E61A-49B5-AEBE-5F9D4C20401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6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7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7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5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1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6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02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75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1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3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7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2FE38-1A69-4245-952E-4A23DD174F42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07B88-A00E-4ADD-9712-F278D2597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0374" y="1356507"/>
            <a:ext cx="6884634" cy="1950224"/>
          </a:xfrm>
          <a:solidFill>
            <a:schemeClr val="bg1">
              <a:lumMod val="75000"/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/>
              <a:t>Развитие практико-ориентированной исследовательской работы с обучающимися в период летних каникул,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на примере реализации проекта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«Межрегиональная эколого-инженерная школа»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0374" y="5169998"/>
            <a:ext cx="6858000" cy="413491"/>
          </a:xfrm>
          <a:solidFill>
            <a:schemeClr val="bg1">
              <a:lumMod val="75000"/>
              <a:alpha val="77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АУ ДО РА «Республиканский центр дополнительного образования»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13521" r="10418" b="12579"/>
          <a:stretch/>
        </p:blipFill>
        <p:spPr>
          <a:xfrm>
            <a:off x="3646178" y="3494849"/>
            <a:ext cx="1686393" cy="1675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507"/>
            <a:ext cx="1573566" cy="2224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38" y="1475719"/>
            <a:ext cx="1524447" cy="1508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58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94964"/>
          </a:xfrm>
          <a:solidFill>
            <a:schemeClr val="bg1">
              <a:alpha val="6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Глазомерная съёмка местности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800" dirty="0"/>
              <a:t> </a:t>
            </a:r>
            <a:r>
              <a:rPr lang="ru-RU" sz="1800" dirty="0" err="1" smtClean="0"/>
              <a:t>Неволина</a:t>
            </a:r>
            <a:r>
              <a:rPr lang="ru-RU" sz="1800" dirty="0" smtClean="0"/>
              <a:t> </a:t>
            </a:r>
            <a:r>
              <a:rPr lang="ru-RU" sz="1800" dirty="0"/>
              <a:t>Юлия </a:t>
            </a:r>
            <a:r>
              <a:rPr lang="ru-RU" sz="1800" dirty="0" err="1"/>
              <a:t>Максумовна</a:t>
            </a:r>
            <a:r>
              <a:rPr lang="ru-RU" sz="1800" dirty="0"/>
              <a:t>, учитель географии, </a:t>
            </a:r>
            <a:r>
              <a:rPr lang="ru-RU" sz="1800" dirty="0" smtClean="0"/>
              <a:t>Пермский </a:t>
            </a:r>
            <a:r>
              <a:rPr lang="ru-RU" sz="1800" dirty="0"/>
              <a:t>край,</a:t>
            </a:r>
            <a:br>
              <a:rPr lang="ru-RU" sz="1800" dirty="0"/>
            </a:br>
            <a:r>
              <a:rPr lang="ru-RU" sz="1800" dirty="0"/>
              <a:t>победитель конкурса «Учитель года Пермского края - 2010»</a:t>
            </a:r>
          </a:p>
        </p:txBody>
      </p:sp>
      <p:pic>
        <p:nvPicPr>
          <p:cNvPr id="5" name="Рисунок 4" descr="C:\Users\Пользователь\Desktop\МАСТЕРСКИЕ\Неволина Ю.М\IMG_78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831">
            <a:off x="628649" y="1931230"/>
            <a:ext cx="3456653" cy="4572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Пользователь\Desktop\МАСТЕРСКИЕ\Неволина Ю.М\IMG_82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b="23930"/>
          <a:stretch/>
        </p:blipFill>
        <p:spPr bwMode="auto">
          <a:xfrm rot="428301">
            <a:off x="4977064" y="2258208"/>
            <a:ext cx="3786493" cy="4221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6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94079"/>
          </a:xfrm>
          <a:solidFill>
            <a:schemeClr val="bg1">
              <a:alpha val="6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Конструкторское бюро живой природы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800" dirty="0"/>
              <a:t> </a:t>
            </a:r>
            <a:r>
              <a:rPr lang="ru-RU" sz="1800" dirty="0" smtClean="0"/>
              <a:t>Петров </a:t>
            </a:r>
            <a:r>
              <a:rPr lang="ru-RU" sz="1800" dirty="0"/>
              <a:t>Геннадий </a:t>
            </a:r>
            <a:r>
              <a:rPr lang="ru-RU" sz="1800" dirty="0" err="1"/>
              <a:t>Савватьевич</a:t>
            </a:r>
            <a:r>
              <a:rPr lang="ru-RU" sz="1800" dirty="0"/>
              <a:t>, учитель физики, </a:t>
            </a:r>
            <a:r>
              <a:rPr lang="ru-RU" sz="1800" dirty="0" smtClean="0"/>
              <a:t>Республика </a:t>
            </a:r>
            <a:r>
              <a:rPr lang="ru-RU" sz="1800" dirty="0"/>
              <a:t>Удмуртия,</a:t>
            </a:r>
            <a:br>
              <a:rPr lang="ru-RU" sz="1800" dirty="0"/>
            </a:br>
            <a:r>
              <a:rPr lang="ru-RU" sz="1800" dirty="0"/>
              <a:t>лауреат конкурса «Учитель года Удмуртии – 2010, 2016»</a:t>
            </a:r>
          </a:p>
        </p:txBody>
      </p:sp>
      <p:pic>
        <p:nvPicPr>
          <p:cNvPr id="5" name="Рисунок 4" descr="C:\Users\Пользователь\Desktop\МАСТЕРСКИЕ\Петров Г.С\IMG_58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8" y="2977202"/>
            <a:ext cx="4754501" cy="321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41" y="4407127"/>
            <a:ext cx="1590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71218" y="1857173"/>
            <a:ext cx="2284519" cy="246659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140254" y="4407127"/>
            <a:ext cx="419100" cy="45697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07" y="118822"/>
            <a:ext cx="7886700" cy="1325563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Выделение природных красителей из растений и их </a:t>
            </a:r>
            <a:r>
              <a:rPr lang="ru-RU" sz="3200" b="1" dirty="0" smtClean="0"/>
              <a:t>применение</a:t>
            </a:r>
            <a:br>
              <a:rPr lang="ru-RU" sz="3200" b="1" dirty="0" smtClean="0"/>
            </a:br>
            <a:r>
              <a:rPr lang="ru-RU" sz="2000" dirty="0"/>
              <a:t>Маркина Ирина Владиславовна</a:t>
            </a:r>
            <a:r>
              <a:rPr lang="ru-RU" sz="2000" dirty="0" smtClean="0"/>
              <a:t>, учитель химии, г. Москва,</a:t>
            </a:r>
            <a:br>
              <a:rPr lang="ru-RU" sz="2000" dirty="0" smtClean="0"/>
            </a:br>
            <a:r>
              <a:rPr lang="ru-RU" sz="2000" dirty="0" smtClean="0"/>
              <a:t>победитель </a:t>
            </a:r>
            <a:r>
              <a:rPr lang="ru-RU" sz="2000" dirty="0"/>
              <a:t>конкурса «Учитель года Адыгеи» (2002, 2007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/>
          <a:srcRect l="29768" t="41138" r="49394" b="37569"/>
          <a:stretch/>
        </p:blipFill>
        <p:spPr bwMode="auto">
          <a:xfrm>
            <a:off x="27491" y="1055915"/>
            <a:ext cx="1823080" cy="134992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3"/>
          <a:stretch/>
        </p:blipFill>
        <p:spPr>
          <a:xfrm>
            <a:off x="628650" y="2755490"/>
            <a:ext cx="3266256" cy="3571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Пользователь\Desktop\МАСТЕРСКИЕ\Маркина И.В\IMG_79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11" y="2630240"/>
            <a:ext cx="4842787" cy="3288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Пользователь\Desktop\МАСТЕРСКИЕ\Маркина И.В\IMG_794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8"/>
          <a:stretch/>
        </p:blipFill>
        <p:spPr bwMode="auto">
          <a:xfrm>
            <a:off x="2203188" y="1690689"/>
            <a:ext cx="4422824" cy="5073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60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1258"/>
            <a:ext cx="7886700" cy="933362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Химический анализ минеральных ресурсов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800" dirty="0"/>
              <a:t> </a:t>
            </a:r>
            <a:r>
              <a:rPr lang="ru-RU" sz="1800" dirty="0" err="1" smtClean="0"/>
              <a:t>Головнер</a:t>
            </a:r>
            <a:r>
              <a:rPr lang="ru-RU" sz="1800" dirty="0" smtClean="0"/>
              <a:t> </a:t>
            </a:r>
            <a:r>
              <a:rPr lang="ru-RU" sz="1800" dirty="0"/>
              <a:t>Владимир </a:t>
            </a:r>
            <a:r>
              <a:rPr lang="ru-RU" sz="1800" dirty="0" err="1"/>
              <a:t>Надарович</a:t>
            </a:r>
            <a:r>
              <a:rPr lang="ru-RU" sz="1800" dirty="0"/>
              <a:t>, учитель </a:t>
            </a:r>
            <a:r>
              <a:rPr lang="ru-RU" sz="1800" dirty="0" smtClean="0"/>
              <a:t>химии, г</a:t>
            </a:r>
            <a:r>
              <a:rPr lang="ru-RU" sz="1800" dirty="0"/>
              <a:t>. </a:t>
            </a:r>
            <a:r>
              <a:rPr lang="ru-RU" sz="1800" dirty="0" smtClean="0"/>
              <a:t>Москва,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заслуженный </a:t>
            </a:r>
            <a:r>
              <a:rPr lang="ru-RU" sz="2000" dirty="0"/>
              <a:t>учитель Российской </a:t>
            </a:r>
            <a:r>
              <a:rPr lang="ru-RU" sz="2000" dirty="0" smtClean="0"/>
              <a:t>Федерации</a:t>
            </a:r>
            <a:endParaRPr lang="ru-RU" sz="1800" dirty="0"/>
          </a:p>
        </p:txBody>
      </p:sp>
      <p:pic>
        <p:nvPicPr>
          <p:cNvPr id="5" name="Рисунок 4" descr="C:\Users\Пользователь\Desktop\МАСТЕРСКИЕ\Головнер В.Н\IMG_74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30" y="1494564"/>
            <a:ext cx="3798570" cy="253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ользователь\Desktop\МАСТЕРСКИЕ\Головнер В.Н\IMG_74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12" y="1691180"/>
            <a:ext cx="2906395" cy="436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МАСТЕРСКИЕ\Головнер В.Н\IMG_444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6491" r="4934" b="21028"/>
          <a:stretch/>
        </p:blipFill>
        <p:spPr bwMode="auto">
          <a:xfrm>
            <a:off x="3193507" y="3569110"/>
            <a:ext cx="4667383" cy="297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32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8487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Радиационный мониторинг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/>
              <a:t> </a:t>
            </a:r>
            <a:r>
              <a:rPr lang="ru-RU" sz="2000" dirty="0" smtClean="0"/>
              <a:t>Семке </a:t>
            </a:r>
            <a:r>
              <a:rPr lang="ru-RU" sz="2000" dirty="0"/>
              <a:t>Андрей Иванович, учитель физики </a:t>
            </a:r>
            <a:r>
              <a:rPr lang="ru-RU" sz="2000" dirty="0" smtClean="0"/>
              <a:t>г</a:t>
            </a:r>
            <a:r>
              <a:rPr lang="ru-RU" sz="2000" dirty="0"/>
              <a:t>. Ейск, Краснодарский </a:t>
            </a:r>
            <a:r>
              <a:rPr lang="ru-RU" sz="2000" dirty="0" smtClean="0"/>
              <a:t>край,</a:t>
            </a:r>
            <a:br>
              <a:rPr lang="ru-RU" sz="2000" dirty="0" smtClean="0"/>
            </a:br>
            <a:r>
              <a:rPr lang="ru-RU" sz="1800" dirty="0"/>
              <a:t>победитель конкурса «Учитель года Кубани-2000</a:t>
            </a:r>
            <a:r>
              <a:rPr lang="ru-RU" sz="1800" dirty="0" smtClean="0"/>
              <a:t>»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/>
          <a:stretch/>
        </p:blipFill>
        <p:spPr>
          <a:xfrm>
            <a:off x="0" y="3429001"/>
            <a:ext cx="4100051" cy="3395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49" y="1375881"/>
            <a:ext cx="4807974" cy="35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55" y="414056"/>
            <a:ext cx="8775290" cy="997515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Оценка биологической продуктивности сообществ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/>
              <a:t>Малкова </a:t>
            </a:r>
            <a:r>
              <a:rPr lang="ru-RU" sz="2000" dirty="0"/>
              <a:t>Анастасия Николаевна, к.б.н., </a:t>
            </a:r>
            <a:r>
              <a:rPr lang="ru-RU" sz="2000" dirty="0" smtClean="0"/>
              <a:t>Республика Алтай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" y="1641271"/>
            <a:ext cx="4188542" cy="3141407"/>
          </a:xfrm>
          <a:prstGeom prst="rect">
            <a:avLst/>
          </a:prstGeom>
        </p:spPr>
      </p:pic>
      <p:pic>
        <p:nvPicPr>
          <p:cNvPr id="5" name="Рисунок 4" descr="C:\Users\Пользователь\Desktop\МАСТЕРСКИЕ\Малкова А.Н\IMG_58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/>
          <a:stretch/>
        </p:blipFill>
        <p:spPr bwMode="auto">
          <a:xfrm>
            <a:off x="-15498" y="4125493"/>
            <a:ext cx="3448746" cy="2732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90" y="1825626"/>
            <a:ext cx="2853321" cy="2139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90" y="3938504"/>
            <a:ext cx="4276459" cy="28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1" y="365126"/>
            <a:ext cx="7335479" cy="779461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Зелёная робототехника</a:t>
            </a:r>
            <a:r>
              <a:rPr lang="ru-RU" dirty="0"/>
              <a:t/>
            </a:r>
            <a:br>
              <a:rPr lang="ru-RU" dirty="0"/>
            </a:br>
            <a:r>
              <a:rPr lang="ru-RU" sz="1800" b="1" dirty="0"/>
              <a:t> </a:t>
            </a:r>
            <a:r>
              <a:rPr lang="ru-RU" sz="2000" dirty="0" smtClean="0"/>
              <a:t>Печерский </a:t>
            </a:r>
            <a:r>
              <a:rPr lang="ru-RU" sz="2000" dirty="0"/>
              <a:t>Александр Вячеславович</a:t>
            </a:r>
            <a:r>
              <a:rPr lang="ru-RU" sz="2000" dirty="0" smtClean="0"/>
              <a:t>, педагог дополнительного образования,  </a:t>
            </a:r>
            <a:r>
              <a:rPr lang="ru-RU" sz="2000" dirty="0"/>
              <a:t>Республика Алтай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/>
          <a:stretch/>
        </p:blipFill>
        <p:spPr>
          <a:xfrm>
            <a:off x="282063" y="1206730"/>
            <a:ext cx="3510116" cy="2872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839"/>
            <a:ext cx="4074242" cy="2716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05" y="1457197"/>
            <a:ext cx="3392129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1" y="365126"/>
            <a:ext cx="7335479" cy="779461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Режим дня Эколого-инженерной школы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437643"/>
              </p:ext>
            </p:extLst>
          </p:nvPr>
        </p:nvGraphicFramePr>
        <p:xfrm>
          <a:off x="395891" y="1344628"/>
          <a:ext cx="4484979" cy="5288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548"/>
                <a:gridCol w="3154431"/>
              </a:tblGrid>
              <a:tr h="28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7.30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Подъем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8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8.00-9.00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ЗАВТРАК 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(1  смена -8.00, 2 смена – 8.30)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468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9.30-12.30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Первая учебная мастерская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(встреча  у номерных знаков групп)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13.00-14.00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ОБЕД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(1  смена -13.00, 2 смена – 13.45)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14.00-15.30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Отдых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28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15.30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Полдник </a:t>
                      </a:r>
                      <a:r>
                        <a:rPr lang="ru-RU" sz="1300">
                          <a:effectLst/>
                        </a:rPr>
                        <a:t>(обе смены)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16.00-19.00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Вторая учебная мастерская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(встреча  у номерных знаков групп)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19.00-20.00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УЖИН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(1  смена -19.00, 2 смена – 19.30)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20.00-22.00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Вечерние программы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304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>
                          <a:effectLst/>
                        </a:rPr>
                        <a:t>23.00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ОТБОЙ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28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23.00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Взрослый час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</a:tbl>
          </a:graphicData>
        </a:graphic>
      </p:graphicFrame>
      <p:pic>
        <p:nvPicPr>
          <p:cNvPr id="7" name="Рисунок 6" descr="1 (22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3041" y="2492680"/>
            <a:ext cx="3895594" cy="271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1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260" y="136526"/>
            <a:ext cx="7335479" cy="779461"/>
          </a:xfrm>
          <a:solidFill>
            <a:schemeClr val="bg1">
              <a:alpha val="83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Межрегиональная эколого-инженерная школа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вечерние программы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64291"/>
              </p:ext>
            </p:extLst>
          </p:nvPr>
        </p:nvGraphicFramePr>
        <p:xfrm>
          <a:off x="280200" y="1143794"/>
          <a:ext cx="3154431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4431"/>
              </a:tblGrid>
              <a:tr h="28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Знакомство. Представление региональных делегаций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(концертная программа)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8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</a:rPr>
                        <a:t>День региона – Республика Алтай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468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Интеллектуальные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мероприятия 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«Что? Где? Когда?» БРЕЙН РИНГ</a:t>
                      </a:r>
                    </a:p>
                  </a:txBody>
                  <a:tcPr marL="56593" marR="565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</a:rPr>
                        <a:t>Спортивно-досуговые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программы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</a:tr>
              <a:tr h="567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</a:rPr>
                        <a:t>Танцевальный марафон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 descr="D:\ЭКСПЕДИЦИЯ\Фото\Открытие\Открытие\IMG_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073" y="2680570"/>
            <a:ext cx="5324873" cy="3549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1" y="365126"/>
            <a:ext cx="7335479" cy="779461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/>
              <a:t>День региона – Республика Алтай 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D:\ЭКСПЕДИЦИЯ\Фото\День региона\День региона\IMG_95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889" y="1065212"/>
            <a:ext cx="3933824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7333" t="38334" r="26000" b="18888"/>
          <a:stretch/>
        </p:blipFill>
        <p:spPr>
          <a:xfrm>
            <a:off x="235325" y="3784600"/>
            <a:ext cx="4000500" cy="2933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27926" t="35741" r="26000" b="19815"/>
          <a:stretch/>
        </p:blipFill>
        <p:spPr>
          <a:xfrm>
            <a:off x="4722811" y="3606008"/>
            <a:ext cx="3949700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28222" t="45556" r="27482" b="12592"/>
          <a:stretch/>
        </p:blipFill>
        <p:spPr>
          <a:xfrm>
            <a:off x="770090" y="1144587"/>
            <a:ext cx="37973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Межрегиональная эколого-инженерная школа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27742" r="25455" b="10108"/>
          <a:stretch/>
        </p:blipFill>
        <p:spPr>
          <a:xfrm>
            <a:off x="773519" y="1690689"/>
            <a:ext cx="7328877" cy="48882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421378">
            <a:off x="4311092" y="3935345"/>
            <a:ext cx="1297921" cy="3989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91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1" y="365126"/>
            <a:ext cx="7335479" cy="779461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ИТОГИ</a:t>
            </a:r>
            <a:endParaRPr lang="ru-RU" sz="2000" dirty="0"/>
          </a:p>
        </p:txBody>
      </p:sp>
      <p:pic>
        <p:nvPicPr>
          <p:cNvPr id="3074" name="Picture 2" descr="D:\ЭКСПЕДИЦИЯ\Фото\Мастерские\Маляева О.В\IMG_7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0266" y="3444657"/>
            <a:ext cx="4885843" cy="3257229"/>
          </a:xfrm>
          <a:prstGeom prst="rect">
            <a:avLst/>
          </a:prstGeom>
          <a:noFill/>
        </p:spPr>
      </p:pic>
      <p:pic>
        <p:nvPicPr>
          <p:cNvPr id="3075" name="Picture 3" descr="D:\ЭКСПЕДИЦИЯ\Фото\Мастерские\Замятина Т.И\IMG_6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099" y="1500808"/>
            <a:ext cx="4559474" cy="3039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0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1" y="365126"/>
            <a:ext cx="7335479" cy="779461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КОНФЕРЕНЦИЯ</a:t>
            </a:r>
            <a:endParaRPr lang="ru-RU" sz="2000" dirty="0"/>
          </a:p>
        </p:txBody>
      </p:sp>
      <p:pic>
        <p:nvPicPr>
          <p:cNvPr id="5" name="Picture 2" descr="D:\ЭКСПЕДИЦИЯ\Фото\Открытие\Открытие\IMG_3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88" y="1434828"/>
            <a:ext cx="5241701" cy="3494467"/>
          </a:xfrm>
          <a:prstGeom prst="rect">
            <a:avLst/>
          </a:prstGeom>
          <a:noFill/>
        </p:spPr>
      </p:pic>
      <p:pic>
        <p:nvPicPr>
          <p:cNvPr id="4098" name="Picture 2" descr="D:\ЭКСПЕДИЦИЯ\Фото\Открытие\Открытие\IMG_3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359" y="3532341"/>
            <a:ext cx="4743803" cy="3162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778" t="24259" r="34593" b="8148"/>
          <a:stretch/>
        </p:blipFill>
        <p:spPr>
          <a:xfrm>
            <a:off x="1403350" y="330199"/>
            <a:ext cx="6337300" cy="6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0" y="0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6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Используемые педагогические технологии при разработке проекта: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2235199"/>
            <a:ext cx="3219450" cy="677863"/>
          </a:xfrm>
          <a:solidFill>
            <a:schemeClr val="bg1">
              <a:lumMod val="95000"/>
              <a:alpha val="62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Информационно-коммуникативных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111750" y="2235198"/>
            <a:ext cx="3219450" cy="677863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Информационных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20750" y="3324226"/>
            <a:ext cx="3219450" cy="677863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Личностно-ориентированных</a:t>
            </a:r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921250" y="3596481"/>
            <a:ext cx="3219450" cy="677863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Воспитательных </a:t>
            </a:r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530475" y="4752181"/>
            <a:ext cx="3219450" cy="677863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Дидактических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Анкетирование участников эколого-инженерной школы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0" y="2055814"/>
            <a:ext cx="4025900" cy="4443809"/>
          </a:xfrm>
          <a:solidFill>
            <a:schemeClr val="bg1">
              <a:lumMod val="95000"/>
              <a:alpha val="62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Анкетируемым были заданы следующие вопросы:</a:t>
            </a:r>
          </a:p>
          <a:p>
            <a:pPr lvl="0"/>
            <a:r>
              <a:rPr lang="ru-RU" dirty="0"/>
              <a:t>К какому (каким) направлениям вы проявляете интерес: естественнонаучное, техническое, другое.</a:t>
            </a:r>
          </a:p>
          <a:p>
            <a:pPr lvl="0"/>
            <a:r>
              <a:rPr lang="ru-RU" dirty="0"/>
              <a:t>Планируете ли вы связать выбор будущей профессии с естественнонаучным и (или) техническим направлением?</a:t>
            </a:r>
          </a:p>
          <a:p>
            <a:pPr lvl="0"/>
            <a:r>
              <a:rPr lang="ru-RU" dirty="0"/>
              <a:t>Получили ли Вы от мастер-классов необходимые знания?  </a:t>
            </a:r>
          </a:p>
          <a:p>
            <a:pPr lvl="0"/>
            <a:r>
              <a:rPr lang="ru-RU" dirty="0"/>
              <a:t>Примечания (участие в конкурсах, дополнительных курсах по профилю и т.п.)</a:t>
            </a:r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4800" y="1797450"/>
            <a:ext cx="4467602" cy="1771250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Анкетирование участников Межрегиональной эколого-инженерной показало следующее: всего участников анкетирования 204 человек, из них 113 девочек и 91 мальчик. Участники анкетирования были разной возрастной категории, начиная с 2 класса и </a:t>
            </a:r>
            <a:r>
              <a:rPr lang="ru-RU" sz="2400" dirty="0"/>
              <a:t>заканчивая студентами </a:t>
            </a:r>
            <a:endParaRPr lang="ru-RU" sz="2100" dirty="0"/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5" y="3810000"/>
            <a:ext cx="4540856" cy="28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/>
              <a:t>К какому (каким) направлениям вы проявляете интерес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0" y="2490786"/>
            <a:ext cx="3517900" cy="2551114"/>
          </a:xfrm>
          <a:solidFill>
            <a:schemeClr val="bg1">
              <a:lumMod val="95000"/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43 % опрошенных выбирают </a:t>
            </a:r>
            <a:r>
              <a:rPr lang="ru-RU" sz="2400" b="1" dirty="0" smtClean="0"/>
              <a:t>естественнонаучное</a:t>
            </a:r>
            <a:r>
              <a:rPr lang="ru-RU" sz="2400" dirty="0" smtClean="0"/>
              <a:t> направление;</a:t>
            </a:r>
          </a:p>
          <a:p>
            <a:r>
              <a:rPr lang="ru-RU" sz="2400" dirty="0" smtClean="0"/>
              <a:t>26% - техническое;</a:t>
            </a:r>
          </a:p>
          <a:p>
            <a:r>
              <a:rPr lang="ru-RU" sz="2400" dirty="0" smtClean="0"/>
              <a:t>25% - иное.</a:t>
            </a:r>
            <a:endParaRPr lang="ru-RU" sz="2400" dirty="0"/>
          </a:p>
        </p:txBody>
      </p:sp>
      <p:pic>
        <p:nvPicPr>
          <p:cNvPr id="2051" name="Диаграмма 1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r="12838"/>
          <a:stretch/>
        </p:blipFill>
        <p:spPr bwMode="auto">
          <a:xfrm>
            <a:off x="438150" y="2293142"/>
            <a:ext cx="4588252" cy="36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7" y="532608"/>
            <a:ext cx="4304903" cy="2869936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39" y="532608"/>
            <a:ext cx="4389120" cy="32918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8" t="26430" r="13615" b="7495"/>
          <a:stretch/>
        </p:blipFill>
        <p:spPr>
          <a:xfrm>
            <a:off x="1857129" y="3492899"/>
            <a:ext cx="5429742" cy="32747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903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13521" r="10418" b="12579"/>
          <a:stretch/>
        </p:blipFill>
        <p:spPr>
          <a:xfrm>
            <a:off x="2604257" y="659404"/>
            <a:ext cx="3935486" cy="3909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88" y="4568655"/>
            <a:ext cx="2159224" cy="2136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7016"/>
            <a:ext cx="2451857" cy="3465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7331" t="7770" r="76143" b="71196"/>
          <a:stretch/>
        </p:blipFill>
        <p:spPr>
          <a:xfrm>
            <a:off x="6539743" y="3739888"/>
            <a:ext cx="1867436" cy="1901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луб &amp;quot;Серебристый пеликан&amp;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80" y="171292"/>
            <a:ext cx="2442737" cy="24427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2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126" name="Прямоугольник 125"/>
          <p:cNvSpPr/>
          <p:nvPr/>
        </p:nvSpPr>
        <p:spPr>
          <a:xfrm>
            <a:off x="1219200" y="1333500"/>
            <a:ext cx="6663948" cy="4543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495425" y="1333500"/>
            <a:ext cx="6153150" cy="4191000"/>
            <a:chOff x="0" y="0"/>
            <a:chExt cx="6153150" cy="4191000"/>
          </a:xfrm>
        </p:grpSpPr>
        <p:sp>
          <p:nvSpPr>
            <p:cNvPr id="7" name="Овал 6"/>
            <p:cNvSpPr/>
            <p:nvPr/>
          </p:nvSpPr>
          <p:spPr>
            <a:xfrm>
              <a:off x="2667000" y="409575"/>
              <a:ext cx="685800" cy="657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Улыбающееся лицо 7"/>
            <p:cNvSpPr/>
            <p:nvPr/>
          </p:nvSpPr>
          <p:spPr>
            <a:xfrm>
              <a:off x="1552575" y="1162050"/>
              <a:ext cx="685800" cy="70485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9" name="Улыбающееся лицо 8"/>
            <p:cNvSpPr/>
            <p:nvPr/>
          </p:nvSpPr>
          <p:spPr>
            <a:xfrm>
              <a:off x="3733800" y="1181100"/>
              <a:ext cx="676275" cy="68580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" name="Улыбающееся лицо 9"/>
            <p:cNvSpPr/>
            <p:nvPr/>
          </p:nvSpPr>
          <p:spPr>
            <a:xfrm>
              <a:off x="1552575" y="2371725"/>
              <a:ext cx="685800" cy="70485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Улыбающееся лицо 10"/>
            <p:cNvSpPr/>
            <p:nvPr/>
          </p:nvSpPr>
          <p:spPr>
            <a:xfrm>
              <a:off x="3733800" y="2295525"/>
              <a:ext cx="685800" cy="70485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Улыбающееся лицо 11"/>
            <p:cNvSpPr/>
            <p:nvPr/>
          </p:nvSpPr>
          <p:spPr>
            <a:xfrm>
              <a:off x="3829050" y="3486150"/>
              <a:ext cx="685800" cy="70485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" name="Улыбающееся лицо 12"/>
            <p:cNvSpPr/>
            <p:nvPr/>
          </p:nvSpPr>
          <p:spPr>
            <a:xfrm>
              <a:off x="1609725" y="3486150"/>
              <a:ext cx="685800" cy="704850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47625" y="2228850"/>
              <a:ext cx="1381125" cy="847725"/>
              <a:chOff x="0" y="0"/>
              <a:chExt cx="1381125" cy="847725"/>
            </a:xfrm>
          </p:grpSpPr>
          <p:sp>
            <p:nvSpPr>
              <p:cNvPr id="91" name="Улыбающееся лицо 90"/>
              <p:cNvSpPr/>
              <p:nvPr/>
            </p:nvSpPr>
            <p:spPr>
              <a:xfrm>
                <a:off x="1019175" y="4762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92" name="Группа 91"/>
              <p:cNvGrpSpPr/>
              <p:nvPr/>
            </p:nvGrpSpPr>
            <p:grpSpPr>
              <a:xfrm>
                <a:off x="0" y="0"/>
                <a:ext cx="1352550" cy="809625"/>
                <a:chOff x="0" y="0"/>
                <a:chExt cx="1352550" cy="809625"/>
              </a:xfrm>
            </p:grpSpPr>
            <p:sp>
              <p:nvSpPr>
                <p:cNvPr id="93" name="Улыбающееся лицо 92"/>
                <p:cNvSpPr/>
                <p:nvPr/>
              </p:nvSpPr>
              <p:spPr>
                <a:xfrm>
                  <a:off x="238125" y="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94" name="Группа 93"/>
                <p:cNvGrpSpPr/>
                <p:nvPr/>
              </p:nvGrpSpPr>
              <p:grpSpPr>
                <a:xfrm>
                  <a:off x="266700" y="180975"/>
                  <a:ext cx="333375" cy="66675"/>
                  <a:chOff x="0" y="0"/>
                  <a:chExt cx="333375" cy="66675"/>
                </a:xfrm>
              </p:grpSpPr>
              <p:sp>
                <p:nvSpPr>
                  <p:cNvPr id="106" name="Овал 105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7" name="Овал 106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95" name="Улыбающееся лицо 94"/>
                <p:cNvSpPr/>
                <p:nvPr/>
              </p:nvSpPr>
              <p:spPr>
                <a:xfrm>
                  <a:off x="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96" name="Группа 95"/>
                <p:cNvGrpSpPr/>
                <p:nvPr/>
              </p:nvGrpSpPr>
              <p:grpSpPr>
                <a:xfrm>
                  <a:off x="285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104" name="Овал 103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5" name="Овал 104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" name="Улыбающееся лицо 96"/>
                <p:cNvSpPr/>
                <p:nvPr/>
              </p:nvSpPr>
              <p:spPr>
                <a:xfrm>
                  <a:off x="49530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5238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102" name="Овал 101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3" name="Овал 102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9" name="Группа 98"/>
                <p:cNvGrpSpPr/>
                <p:nvPr/>
              </p:nvGrpSpPr>
              <p:grpSpPr>
                <a:xfrm>
                  <a:off x="10191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100" name="Овал 99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1" name="Овал 100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Группа 14"/>
            <p:cNvGrpSpPr/>
            <p:nvPr/>
          </p:nvGrpSpPr>
          <p:grpSpPr>
            <a:xfrm>
              <a:off x="0" y="981075"/>
              <a:ext cx="1381125" cy="847725"/>
              <a:chOff x="0" y="0"/>
              <a:chExt cx="1381125" cy="847725"/>
            </a:xfrm>
          </p:grpSpPr>
          <p:sp>
            <p:nvSpPr>
              <p:cNvPr id="74" name="Улыбающееся лицо 73"/>
              <p:cNvSpPr/>
              <p:nvPr/>
            </p:nvSpPr>
            <p:spPr>
              <a:xfrm>
                <a:off x="1019175" y="4762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75" name="Группа 74"/>
              <p:cNvGrpSpPr/>
              <p:nvPr/>
            </p:nvGrpSpPr>
            <p:grpSpPr>
              <a:xfrm>
                <a:off x="0" y="0"/>
                <a:ext cx="1352550" cy="809625"/>
                <a:chOff x="0" y="0"/>
                <a:chExt cx="1352550" cy="809625"/>
              </a:xfrm>
            </p:grpSpPr>
            <p:sp>
              <p:nvSpPr>
                <p:cNvPr id="76" name="Улыбающееся лицо 75"/>
                <p:cNvSpPr/>
                <p:nvPr/>
              </p:nvSpPr>
              <p:spPr>
                <a:xfrm>
                  <a:off x="238125" y="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77" name="Группа 76"/>
                <p:cNvGrpSpPr/>
                <p:nvPr/>
              </p:nvGrpSpPr>
              <p:grpSpPr>
                <a:xfrm>
                  <a:off x="266700" y="180975"/>
                  <a:ext cx="333375" cy="66675"/>
                  <a:chOff x="0" y="0"/>
                  <a:chExt cx="333375" cy="66675"/>
                </a:xfrm>
              </p:grpSpPr>
              <p:sp>
                <p:nvSpPr>
                  <p:cNvPr id="89" name="Овал 88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0" name="Овал 89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78" name="Улыбающееся лицо 77"/>
                <p:cNvSpPr/>
                <p:nvPr/>
              </p:nvSpPr>
              <p:spPr>
                <a:xfrm>
                  <a:off x="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79" name="Группа 78"/>
                <p:cNvGrpSpPr/>
                <p:nvPr/>
              </p:nvGrpSpPr>
              <p:grpSpPr>
                <a:xfrm>
                  <a:off x="285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87" name="Овал 86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8" name="Овал 87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Улыбающееся лицо 79"/>
                <p:cNvSpPr/>
                <p:nvPr/>
              </p:nvSpPr>
              <p:spPr>
                <a:xfrm>
                  <a:off x="49530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81" name="Группа 80"/>
                <p:cNvGrpSpPr/>
                <p:nvPr/>
              </p:nvGrpSpPr>
              <p:grpSpPr>
                <a:xfrm>
                  <a:off x="5238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85" name="Овал 84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6" name="Овал 85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2" name="Группа 81"/>
                <p:cNvGrpSpPr/>
                <p:nvPr/>
              </p:nvGrpSpPr>
              <p:grpSpPr>
                <a:xfrm>
                  <a:off x="10191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83" name="Овал 82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4" name="Овал 83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6" name="Группа 15"/>
            <p:cNvGrpSpPr/>
            <p:nvPr/>
          </p:nvGrpSpPr>
          <p:grpSpPr>
            <a:xfrm flipH="1">
              <a:off x="4752977" y="885825"/>
              <a:ext cx="1400173" cy="847725"/>
              <a:chOff x="0" y="0"/>
              <a:chExt cx="1381125" cy="847725"/>
            </a:xfrm>
          </p:grpSpPr>
          <p:sp>
            <p:nvSpPr>
              <p:cNvPr id="57" name="Улыбающееся лицо 56"/>
              <p:cNvSpPr/>
              <p:nvPr/>
            </p:nvSpPr>
            <p:spPr>
              <a:xfrm>
                <a:off x="1019175" y="4762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58" name="Группа 57"/>
              <p:cNvGrpSpPr/>
              <p:nvPr/>
            </p:nvGrpSpPr>
            <p:grpSpPr>
              <a:xfrm>
                <a:off x="0" y="0"/>
                <a:ext cx="1352550" cy="809625"/>
                <a:chOff x="0" y="0"/>
                <a:chExt cx="1352550" cy="809625"/>
              </a:xfrm>
            </p:grpSpPr>
            <p:sp>
              <p:nvSpPr>
                <p:cNvPr id="59" name="Улыбающееся лицо 58"/>
                <p:cNvSpPr/>
                <p:nvPr/>
              </p:nvSpPr>
              <p:spPr>
                <a:xfrm>
                  <a:off x="238125" y="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60" name="Группа 59"/>
                <p:cNvGrpSpPr/>
                <p:nvPr/>
              </p:nvGrpSpPr>
              <p:grpSpPr>
                <a:xfrm>
                  <a:off x="266700" y="180975"/>
                  <a:ext cx="333375" cy="66675"/>
                  <a:chOff x="0" y="0"/>
                  <a:chExt cx="333375" cy="66675"/>
                </a:xfrm>
              </p:grpSpPr>
              <p:sp>
                <p:nvSpPr>
                  <p:cNvPr id="72" name="Овал 71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Овал 72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61" name="Улыбающееся лицо 60"/>
                <p:cNvSpPr/>
                <p:nvPr/>
              </p:nvSpPr>
              <p:spPr>
                <a:xfrm>
                  <a:off x="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62" name="Группа 61"/>
                <p:cNvGrpSpPr/>
                <p:nvPr/>
              </p:nvGrpSpPr>
              <p:grpSpPr>
                <a:xfrm>
                  <a:off x="285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70" name="Овал 69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Овал 70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63" name="Улыбающееся лицо 62"/>
                <p:cNvSpPr/>
                <p:nvPr/>
              </p:nvSpPr>
              <p:spPr>
                <a:xfrm>
                  <a:off x="49530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64" name="Группа 63"/>
                <p:cNvGrpSpPr/>
                <p:nvPr/>
              </p:nvGrpSpPr>
              <p:grpSpPr>
                <a:xfrm>
                  <a:off x="5238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68" name="Овал 67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9" name="Овал 68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5" name="Группа 64"/>
                <p:cNvGrpSpPr/>
                <p:nvPr/>
              </p:nvGrpSpPr>
              <p:grpSpPr>
                <a:xfrm>
                  <a:off x="10191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66" name="Овал 65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Овал 66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7" name="Группа 16"/>
            <p:cNvGrpSpPr/>
            <p:nvPr/>
          </p:nvGrpSpPr>
          <p:grpSpPr>
            <a:xfrm flipH="1">
              <a:off x="4648202" y="2076450"/>
              <a:ext cx="1447798" cy="847725"/>
              <a:chOff x="0" y="0"/>
              <a:chExt cx="1381125" cy="847725"/>
            </a:xfrm>
          </p:grpSpPr>
          <p:sp>
            <p:nvSpPr>
              <p:cNvPr id="40" name="Улыбающееся лицо 39"/>
              <p:cNvSpPr/>
              <p:nvPr/>
            </p:nvSpPr>
            <p:spPr>
              <a:xfrm>
                <a:off x="1019175" y="4762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0" y="0"/>
                <a:ext cx="1352550" cy="809625"/>
                <a:chOff x="0" y="0"/>
                <a:chExt cx="1352550" cy="809625"/>
              </a:xfrm>
            </p:grpSpPr>
            <p:sp>
              <p:nvSpPr>
                <p:cNvPr id="42" name="Улыбающееся лицо 41"/>
                <p:cNvSpPr/>
                <p:nvPr/>
              </p:nvSpPr>
              <p:spPr>
                <a:xfrm>
                  <a:off x="238125" y="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3" name="Группа 42"/>
                <p:cNvGrpSpPr/>
                <p:nvPr/>
              </p:nvGrpSpPr>
              <p:grpSpPr>
                <a:xfrm>
                  <a:off x="266700" y="180975"/>
                  <a:ext cx="333375" cy="66675"/>
                  <a:chOff x="0" y="0"/>
                  <a:chExt cx="333375" cy="66675"/>
                </a:xfrm>
              </p:grpSpPr>
              <p:sp>
                <p:nvSpPr>
                  <p:cNvPr id="55" name="Овал 54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6" name="Овал 55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44" name="Улыбающееся лицо 43"/>
                <p:cNvSpPr/>
                <p:nvPr/>
              </p:nvSpPr>
              <p:spPr>
                <a:xfrm>
                  <a:off x="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5" name="Группа 44"/>
                <p:cNvGrpSpPr/>
                <p:nvPr/>
              </p:nvGrpSpPr>
              <p:grpSpPr>
                <a:xfrm>
                  <a:off x="285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53" name="Овал 52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4" name="Овал 53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46" name="Улыбающееся лицо 45"/>
                <p:cNvSpPr/>
                <p:nvPr/>
              </p:nvSpPr>
              <p:spPr>
                <a:xfrm>
                  <a:off x="49530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" name="Группа 46"/>
                <p:cNvGrpSpPr/>
                <p:nvPr/>
              </p:nvGrpSpPr>
              <p:grpSpPr>
                <a:xfrm>
                  <a:off x="5238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51" name="Овал 50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2" name="Овал 51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0191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49" name="Овал 48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0" name="Овал 49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8" name="Группа 17"/>
            <p:cNvGrpSpPr/>
            <p:nvPr/>
          </p:nvGrpSpPr>
          <p:grpSpPr>
            <a:xfrm flipH="1">
              <a:off x="4695827" y="3248025"/>
              <a:ext cx="1447798" cy="847725"/>
              <a:chOff x="0" y="0"/>
              <a:chExt cx="1381125" cy="847725"/>
            </a:xfrm>
          </p:grpSpPr>
          <p:sp>
            <p:nvSpPr>
              <p:cNvPr id="23" name="Улыбающееся лицо 22"/>
              <p:cNvSpPr/>
              <p:nvPr/>
            </p:nvSpPr>
            <p:spPr>
              <a:xfrm>
                <a:off x="1019175" y="4762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0" y="0"/>
                <a:ext cx="1352550" cy="809625"/>
                <a:chOff x="0" y="0"/>
                <a:chExt cx="1352550" cy="809625"/>
              </a:xfrm>
            </p:grpSpPr>
            <p:sp>
              <p:nvSpPr>
                <p:cNvPr id="25" name="Улыбающееся лицо 24"/>
                <p:cNvSpPr/>
                <p:nvPr/>
              </p:nvSpPr>
              <p:spPr>
                <a:xfrm>
                  <a:off x="238125" y="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26" name="Группа 25"/>
                <p:cNvGrpSpPr/>
                <p:nvPr/>
              </p:nvGrpSpPr>
              <p:grpSpPr>
                <a:xfrm>
                  <a:off x="266700" y="180975"/>
                  <a:ext cx="333375" cy="66675"/>
                  <a:chOff x="0" y="0"/>
                  <a:chExt cx="333375" cy="66675"/>
                </a:xfrm>
              </p:grpSpPr>
              <p:sp>
                <p:nvSpPr>
                  <p:cNvPr id="38" name="Овал 37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Овал 38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27" name="Улыбающееся лицо 26"/>
                <p:cNvSpPr/>
                <p:nvPr/>
              </p:nvSpPr>
              <p:spPr>
                <a:xfrm>
                  <a:off x="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28" name="Группа 27"/>
                <p:cNvGrpSpPr/>
                <p:nvPr/>
              </p:nvGrpSpPr>
              <p:grpSpPr>
                <a:xfrm>
                  <a:off x="285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36" name="Овал 35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Овал 36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" name="Улыбающееся лицо 28"/>
                <p:cNvSpPr/>
                <p:nvPr/>
              </p:nvSpPr>
              <p:spPr>
                <a:xfrm>
                  <a:off x="495300" y="438150"/>
                  <a:ext cx="361950" cy="371475"/>
                </a:xfrm>
                <a:prstGeom prst="smileyFace">
                  <a:avLst/>
                </a:prstGeom>
                <a:solidFill>
                  <a:srgbClr val="FFCC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30" name="Группа 29"/>
                <p:cNvGrpSpPr/>
                <p:nvPr/>
              </p:nvGrpSpPr>
              <p:grpSpPr>
                <a:xfrm>
                  <a:off x="5238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34" name="Овал 33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5" name="Овал 34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Группа 30"/>
                <p:cNvGrpSpPr/>
                <p:nvPr/>
              </p:nvGrpSpPr>
              <p:grpSpPr>
                <a:xfrm>
                  <a:off x="1019175" y="628650"/>
                  <a:ext cx="333375" cy="66675"/>
                  <a:chOff x="0" y="0"/>
                  <a:chExt cx="333375" cy="66675"/>
                </a:xfrm>
              </p:grpSpPr>
              <p:sp>
                <p:nvSpPr>
                  <p:cNvPr id="32" name="Овал 31"/>
                  <p:cNvSpPr/>
                  <p:nvPr/>
                </p:nvSpPr>
                <p:spPr>
                  <a:xfrm>
                    <a:off x="238125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3" name="Овал 32"/>
                  <p:cNvSpPr/>
                  <p:nvPr/>
                </p:nvSpPr>
                <p:spPr>
                  <a:xfrm>
                    <a:off x="0" y="0"/>
                    <a:ext cx="95250" cy="6667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19" name="Тройная стрелка влево/вправо/вверх 18"/>
            <p:cNvSpPr/>
            <p:nvPr/>
          </p:nvSpPr>
          <p:spPr>
            <a:xfrm>
              <a:off x="2581275" y="1257300"/>
              <a:ext cx="895350" cy="2619375"/>
            </a:xfrm>
            <a:prstGeom prst="leftRight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0" name="Двойная стрелка влево/вправо 19"/>
            <p:cNvSpPr/>
            <p:nvPr/>
          </p:nvSpPr>
          <p:spPr>
            <a:xfrm>
              <a:off x="2486025" y="2552700"/>
              <a:ext cx="1066800" cy="390525"/>
            </a:xfrm>
            <a:prstGeom prst="left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" name="Двойная стрелка влево/вправо 20"/>
            <p:cNvSpPr/>
            <p:nvPr/>
          </p:nvSpPr>
          <p:spPr>
            <a:xfrm>
              <a:off x="2486025" y="1676400"/>
              <a:ext cx="1066800" cy="390525"/>
            </a:xfrm>
            <a:prstGeom prst="left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" name="Надпись 143"/>
            <p:cNvSpPr txBox="1"/>
            <p:nvPr/>
          </p:nvSpPr>
          <p:spPr>
            <a:xfrm>
              <a:off x="1019175" y="0"/>
              <a:ext cx="4224020" cy="9721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600" b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Республиканская 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600" b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эколого-инженерная школа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1505147" y="4746625"/>
            <a:ext cx="1381125" cy="847725"/>
            <a:chOff x="0" y="0"/>
            <a:chExt cx="1381125" cy="847725"/>
          </a:xfrm>
        </p:grpSpPr>
        <p:sp>
          <p:nvSpPr>
            <p:cNvPr id="109" name="Улыбающееся лицо 108"/>
            <p:cNvSpPr/>
            <p:nvPr/>
          </p:nvSpPr>
          <p:spPr>
            <a:xfrm>
              <a:off x="1019175" y="476250"/>
              <a:ext cx="361950" cy="371475"/>
            </a:xfrm>
            <a:prstGeom prst="smileyFac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0" y="0"/>
              <a:ext cx="1352550" cy="809625"/>
              <a:chOff x="0" y="0"/>
              <a:chExt cx="1352550" cy="809625"/>
            </a:xfrm>
          </p:grpSpPr>
          <p:sp>
            <p:nvSpPr>
              <p:cNvPr id="111" name="Улыбающееся лицо 110"/>
              <p:cNvSpPr/>
              <p:nvPr/>
            </p:nvSpPr>
            <p:spPr>
              <a:xfrm>
                <a:off x="238125" y="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12" name="Группа 111"/>
              <p:cNvGrpSpPr/>
              <p:nvPr/>
            </p:nvGrpSpPr>
            <p:grpSpPr>
              <a:xfrm>
                <a:off x="266700" y="180975"/>
                <a:ext cx="333375" cy="66675"/>
                <a:chOff x="0" y="0"/>
                <a:chExt cx="333375" cy="66675"/>
              </a:xfrm>
            </p:grpSpPr>
            <p:sp>
              <p:nvSpPr>
                <p:cNvPr id="124" name="Овал 123"/>
                <p:cNvSpPr/>
                <p:nvPr/>
              </p:nvSpPr>
              <p:spPr>
                <a:xfrm>
                  <a:off x="238125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25" name="Овал 124"/>
                <p:cNvSpPr/>
                <p:nvPr/>
              </p:nvSpPr>
              <p:spPr>
                <a:xfrm>
                  <a:off x="0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13" name="Улыбающееся лицо 112"/>
              <p:cNvSpPr/>
              <p:nvPr/>
            </p:nvSpPr>
            <p:spPr>
              <a:xfrm>
                <a:off x="0" y="4381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14" name="Группа 113"/>
              <p:cNvGrpSpPr/>
              <p:nvPr/>
            </p:nvGrpSpPr>
            <p:grpSpPr>
              <a:xfrm>
                <a:off x="28575" y="628650"/>
                <a:ext cx="333375" cy="66675"/>
                <a:chOff x="0" y="0"/>
                <a:chExt cx="333375" cy="66675"/>
              </a:xfrm>
            </p:grpSpPr>
            <p:sp>
              <p:nvSpPr>
                <p:cNvPr id="122" name="Овал 121"/>
                <p:cNvSpPr/>
                <p:nvPr/>
              </p:nvSpPr>
              <p:spPr>
                <a:xfrm>
                  <a:off x="238125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23" name="Овал 122"/>
                <p:cNvSpPr/>
                <p:nvPr/>
              </p:nvSpPr>
              <p:spPr>
                <a:xfrm>
                  <a:off x="0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15" name="Улыбающееся лицо 114"/>
              <p:cNvSpPr/>
              <p:nvPr/>
            </p:nvSpPr>
            <p:spPr>
              <a:xfrm>
                <a:off x="495300" y="438150"/>
                <a:ext cx="361950" cy="371475"/>
              </a:xfrm>
              <a:prstGeom prst="smileyFace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16" name="Группа 115"/>
              <p:cNvGrpSpPr/>
              <p:nvPr/>
            </p:nvGrpSpPr>
            <p:grpSpPr>
              <a:xfrm>
                <a:off x="523875" y="628650"/>
                <a:ext cx="333375" cy="66675"/>
                <a:chOff x="0" y="0"/>
                <a:chExt cx="333375" cy="66675"/>
              </a:xfrm>
            </p:grpSpPr>
            <p:sp>
              <p:nvSpPr>
                <p:cNvPr id="120" name="Овал 119"/>
                <p:cNvSpPr/>
                <p:nvPr/>
              </p:nvSpPr>
              <p:spPr>
                <a:xfrm>
                  <a:off x="238125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21" name="Овал 120"/>
                <p:cNvSpPr/>
                <p:nvPr/>
              </p:nvSpPr>
              <p:spPr>
                <a:xfrm>
                  <a:off x="0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17" name="Группа 116"/>
              <p:cNvGrpSpPr/>
              <p:nvPr/>
            </p:nvGrpSpPr>
            <p:grpSpPr>
              <a:xfrm>
                <a:off x="1019175" y="628650"/>
                <a:ext cx="333375" cy="66675"/>
                <a:chOff x="0" y="0"/>
                <a:chExt cx="333375" cy="66675"/>
              </a:xfrm>
            </p:grpSpPr>
            <p:sp>
              <p:nvSpPr>
                <p:cNvPr id="118" name="Овал 117"/>
                <p:cNvSpPr/>
                <p:nvPr/>
              </p:nvSpPr>
              <p:spPr>
                <a:xfrm>
                  <a:off x="238125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19" name="Овал 118"/>
                <p:cNvSpPr/>
                <p:nvPr/>
              </p:nvSpPr>
              <p:spPr>
                <a:xfrm>
                  <a:off x="0" y="0"/>
                  <a:ext cx="95250" cy="66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27" name="Группа 126"/>
          <p:cNvGrpSpPr/>
          <p:nvPr/>
        </p:nvGrpSpPr>
        <p:grpSpPr>
          <a:xfrm>
            <a:off x="2557220" y="2774196"/>
            <a:ext cx="5012876" cy="3698962"/>
            <a:chOff x="1927252" y="1796809"/>
            <a:chExt cx="5666306" cy="4320556"/>
          </a:xfrm>
        </p:grpSpPr>
        <p:pic>
          <p:nvPicPr>
            <p:cNvPr id="128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252" y="1796809"/>
              <a:ext cx="2238630" cy="432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 descr="Картинки по запросу робо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359" y="2386046"/>
              <a:ext cx="3625199" cy="362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Картинки по запросу листья берёз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9007">
            <a:off x="6236599" y="665896"/>
            <a:ext cx="3134635" cy="128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Картинки по запросу листья берёз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3528">
            <a:off x="6792638" y="839656"/>
            <a:ext cx="2993361" cy="1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Картинки по запросу листья берёз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7314">
            <a:off x="6958198" y="1217504"/>
            <a:ext cx="2993361" cy="1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0" y="5488434"/>
            <a:ext cx="1499498" cy="10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8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0374" y="1356507"/>
            <a:ext cx="6884634" cy="1950224"/>
          </a:xfrm>
          <a:solidFill>
            <a:schemeClr val="bg1">
              <a:lumMod val="75000"/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/>
              <a:t>Развитие практико-ориентированной исследовательской работы с обучающимися в период летних каникул,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на примере реализации проекта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«Межрегиональная эколого-инженерная школа»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0374" y="5169998"/>
            <a:ext cx="6858000" cy="413491"/>
          </a:xfrm>
          <a:solidFill>
            <a:schemeClr val="bg1">
              <a:lumMod val="75000"/>
              <a:alpha val="77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АУ ДО РА «Республиканский центр дополнительного образования»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13521" r="10418" b="12579"/>
          <a:stretch/>
        </p:blipFill>
        <p:spPr>
          <a:xfrm>
            <a:off x="3646178" y="3494849"/>
            <a:ext cx="1686393" cy="1675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507"/>
            <a:ext cx="1573566" cy="2224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38" y="1475719"/>
            <a:ext cx="1524447" cy="1508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59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Межрегиональная эколого-инженерная школа</a:t>
            </a:r>
            <a:endParaRPr lang="ru-RU" sz="3600" dirty="0"/>
          </a:p>
        </p:txBody>
      </p:sp>
      <p:pic>
        <p:nvPicPr>
          <p:cNvPr id="5" name="Рисунок 4" descr="DSC_16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2292" b="4040"/>
          <a:stretch/>
        </p:blipFill>
        <p:spPr bwMode="auto">
          <a:xfrm>
            <a:off x="92989" y="1942537"/>
            <a:ext cx="5718875" cy="466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5403" y="2208983"/>
            <a:ext cx="3471620" cy="4327202"/>
          </a:xfrm>
          <a:solidFill>
            <a:schemeClr val="bg1">
              <a:alpha val="61000"/>
            </a:schemeClr>
          </a:solidFill>
        </p:spPr>
        <p:txBody>
          <a:bodyPr numCol="2">
            <a:normAutofit fontScale="47500" lnSpcReduction="20000"/>
          </a:bodyPr>
          <a:lstStyle/>
          <a:p>
            <a:r>
              <a:rPr lang="ru-RU" dirty="0" smtClean="0"/>
              <a:t>Республика Алтай</a:t>
            </a:r>
          </a:p>
          <a:p>
            <a:r>
              <a:rPr lang="ru-RU" dirty="0" smtClean="0"/>
              <a:t>Белгородская область</a:t>
            </a:r>
          </a:p>
          <a:p>
            <a:r>
              <a:rPr lang="ru-RU" dirty="0" smtClean="0"/>
              <a:t>Республика Болгария</a:t>
            </a:r>
          </a:p>
          <a:p>
            <a:r>
              <a:rPr lang="ru-RU" dirty="0" smtClean="0"/>
              <a:t>Владимирская область</a:t>
            </a:r>
          </a:p>
          <a:p>
            <a:r>
              <a:rPr lang="ru-RU" dirty="0" smtClean="0"/>
              <a:t>Волгоградская область</a:t>
            </a:r>
          </a:p>
          <a:p>
            <a:r>
              <a:rPr lang="ru-RU" dirty="0" smtClean="0"/>
              <a:t>Иркутская область</a:t>
            </a:r>
          </a:p>
          <a:p>
            <a:r>
              <a:rPr lang="ru-RU" dirty="0" smtClean="0"/>
              <a:t>Калужская область</a:t>
            </a:r>
          </a:p>
          <a:p>
            <a:r>
              <a:rPr lang="ru-RU" dirty="0" smtClean="0"/>
              <a:t>Краснодарский край</a:t>
            </a:r>
          </a:p>
          <a:p>
            <a:r>
              <a:rPr lang="ru-RU" dirty="0" smtClean="0"/>
              <a:t>Москва</a:t>
            </a:r>
          </a:p>
          <a:p>
            <a:r>
              <a:rPr lang="ru-RU" dirty="0" smtClean="0"/>
              <a:t>Нижегородская область</a:t>
            </a:r>
          </a:p>
          <a:p>
            <a:r>
              <a:rPr lang="ru-RU" dirty="0" smtClean="0"/>
              <a:t>Новосибирская область</a:t>
            </a:r>
          </a:p>
          <a:p>
            <a:r>
              <a:rPr lang="ru-RU" dirty="0" smtClean="0"/>
              <a:t>Оренбургская область</a:t>
            </a:r>
          </a:p>
          <a:p>
            <a:r>
              <a:rPr lang="ru-RU" dirty="0" smtClean="0"/>
              <a:t>Пермский край</a:t>
            </a:r>
          </a:p>
          <a:p>
            <a:r>
              <a:rPr lang="ru-RU" dirty="0" smtClean="0"/>
              <a:t>Ростовская область</a:t>
            </a:r>
          </a:p>
          <a:p>
            <a:r>
              <a:rPr lang="ru-RU" dirty="0" smtClean="0"/>
              <a:t>Санкт-Петербург</a:t>
            </a:r>
          </a:p>
          <a:p>
            <a:r>
              <a:rPr lang="ru-RU" dirty="0" smtClean="0"/>
              <a:t>Саратовская область</a:t>
            </a:r>
          </a:p>
          <a:p>
            <a:r>
              <a:rPr lang="ru-RU" dirty="0" smtClean="0"/>
              <a:t>Свердловская область</a:t>
            </a:r>
          </a:p>
          <a:p>
            <a:r>
              <a:rPr lang="ru-RU" dirty="0" smtClean="0"/>
              <a:t>Ставропольский край</a:t>
            </a:r>
          </a:p>
          <a:p>
            <a:r>
              <a:rPr lang="ru-RU" dirty="0" smtClean="0"/>
              <a:t>Тверская область</a:t>
            </a:r>
          </a:p>
          <a:p>
            <a:r>
              <a:rPr lang="ru-RU" dirty="0" smtClean="0"/>
              <a:t>Томская область</a:t>
            </a:r>
          </a:p>
          <a:p>
            <a:r>
              <a:rPr lang="ru-RU" dirty="0" smtClean="0"/>
              <a:t>Тульская область</a:t>
            </a:r>
          </a:p>
          <a:p>
            <a:r>
              <a:rPr lang="ru-RU" dirty="0" err="1" smtClean="0"/>
              <a:t>Удмурская</a:t>
            </a:r>
            <a:r>
              <a:rPr lang="ru-RU" dirty="0" smtClean="0"/>
              <a:t> Республика</a:t>
            </a:r>
          </a:p>
          <a:p>
            <a:r>
              <a:rPr lang="ru-RU" dirty="0" smtClean="0"/>
              <a:t>Ханты-Мансийский автономный округ</a:t>
            </a:r>
          </a:p>
          <a:p>
            <a:r>
              <a:rPr lang="ru-RU" dirty="0" smtClean="0"/>
              <a:t>Челябинская область</a:t>
            </a:r>
          </a:p>
          <a:p>
            <a:r>
              <a:rPr lang="ru-RU" dirty="0" smtClean="0"/>
              <a:t>Республика Якутия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6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30995" y="0"/>
            <a:ext cx="917499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1485" y="-11940"/>
            <a:ext cx="4432514" cy="68699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Межрегиональная эколого-инженерная школа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/>
          <a:stretch/>
        </p:blipFill>
        <p:spPr>
          <a:xfrm flipH="1">
            <a:off x="-30996" y="1690688"/>
            <a:ext cx="4865641" cy="516731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57220" y="2774196"/>
            <a:ext cx="5012876" cy="3698962"/>
            <a:chOff x="1927252" y="1796809"/>
            <a:chExt cx="5666306" cy="4320556"/>
          </a:xfrm>
        </p:grpSpPr>
        <p:pic>
          <p:nvPicPr>
            <p:cNvPr id="1026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252" y="1796809"/>
              <a:ext cx="2238630" cy="432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Картинки по запросу робот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359" y="2386046"/>
              <a:ext cx="3625199" cy="362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158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Межрегиональная эколого-инженерная школа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2281" y="1964197"/>
            <a:ext cx="2859438" cy="1057972"/>
          </a:xfrm>
          <a:solidFill>
            <a:schemeClr val="bg1">
              <a:alpha val="71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/>
              <a:t>46 мастерских</a:t>
            </a:r>
            <a:endParaRPr lang="ru-RU" sz="36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0832" y="3400936"/>
            <a:ext cx="2646336" cy="49730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 smtClean="0"/>
              <a:t>гуманитарное</a:t>
            </a:r>
            <a:endParaRPr lang="ru-RU" sz="32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23461" y="3838011"/>
            <a:ext cx="3842287" cy="49730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 smtClean="0"/>
              <a:t>естественнонаучное</a:t>
            </a:r>
            <a:endParaRPr lang="ru-RU" sz="32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336869" y="3194905"/>
            <a:ext cx="2646336" cy="49730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 smtClean="0"/>
              <a:t>техническое</a:t>
            </a:r>
            <a:endParaRPr lang="ru-RU" sz="32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59144" y="4732416"/>
            <a:ext cx="2265982" cy="49730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 err="1" smtClean="0"/>
              <a:t>валеология</a:t>
            </a:r>
            <a:endParaRPr lang="ru-RU" sz="32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001719" y="4732415"/>
            <a:ext cx="2903994" cy="49730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 smtClean="0"/>
              <a:t>страноведение</a:t>
            </a:r>
            <a:endParaRPr lang="ru-RU" sz="32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442273" y="5590877"/>
            <a:ext cx="5492859" cy="49730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/>
              <a:t>и</a:t>
            </a:r>
            <a:r>
              <a:rPr lang="ru-RU" sz="3200" dirty="0" smtClean="0"/>
              <a:t>нформационные технологии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838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94079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Обман зрения </a:t>
            </a:r>
            <a:br>
              <a:rPr lang="ru-RU" sz="3600" b="1" dirty="0" smtClean="0"/>
            </a:br>
            <a:r>
              <a:rPr lang="ru-RU" sz="3600" dirty="0" smtClean="0"/>
              <a:t>(фотооптика как инструмент исследования)</a:t>
            </a:r>
            <a:br>
              <a:rPr lang="ru-RU" sz="3600" dirty="0" smtClean="0"/>
            </a:br>
            <a:r>
              <a:rPr lang="ru-RU" sz="2000" dirty="0" smtClean="0"/>
              <a:t>Надежда Константиновна Князева, учитель начальных классов, г. Красноярск,</a:t>
            </a:r>
            <a:br>
              <a:rPr lang="ru-RU" sz="2000" dirty="0" smtClean="0"/>
            </a:br>
            <a:r>
              <a:rPr lang="ru-RU" sz="2000" dirty="0" smtClean="0"/>
              <a:t>учитель года Красноярского края - 2013</a:t>
            </a:r>
            <a:endParaRPr lang="ru-RU" sz="3600" dirty="0"/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" y="2024330"/>
            <a:ext cx="3308985" cy="2481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17" y="4087495"/>
            <a:ext cx="1974850" cy="2442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32" y="1828800"/>
            <a:ext cx="2489518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3581400"/>
            <a:ext cx="2263397" cy="282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82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94079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Бюро топонимических расследований</a:t>
            </a:r>
            <a:br>
              <a:rPr lang="ru-RU" sz="3600" b="1" dirty="0" smtClean="0"/>
            </a:br>
            <a:r>
              <a:rPr lang="ru-RU" sz="2000" b="1" dirty="0"/>
              <a:t> </a:t>
            </a:r>
            <a:r>
              <a:rPr lang="ru-RU" sz="2000" dirty="0"/>
              <a:t>Семке </a:t>
            </a:r>
            <a:r>
              <a:rPr lang="ru-RU" sz="2000" dirty="0" smtClean="0"/>
              <a:t>Галина Васильевна, </a:t>
            </a:r>
            <a:r>
              <a:rPr lang="ru-RU" sz="2000" dirty="0"/>
              <a:t>учитель </a:t>
            </a:r>
            <a:r>
              <a:rPr lang="ru-RU" sz="2000" dirty="0" smtClean="0"/>
              <a:t>русского языка и литературы</a:t>
            </a:r>
            <a:br>
              <a:rPr lang="ru-RU" sz="2000" dirty="0" smtClean="0"/>
            </a:br>
            <a:r>
              <a:rPr lang="ru-RU" sz="2000" dirty="0" smtClean="0"/>
              <a:t>г</a:t>
            </a:r>
            <a:r>
              <a:rPr lang="ru-RU" sz="2000" dirty="0"/>
              <a:t>. Ейск, Краснодарский </a:t>
            </a:r>
            <a:r>
              <a:rPr lang="ru-RU" sz="2000" dirty="0" smtClean="0"/>
              <a:t>край, </a:t>
            </a:r>
            <a:r>
              <a:rPr lang="ru-RU" sz="2000" dirty="0"/>
              <a:t>победитель конкурса «Учитель года Дона-2004»</a:t>
            </a:r>
          </a:p>
        </p:txBody>
      </p:sp>
      <p:pic>
        <p:nvPicPr>
          <p:cNvPr id="5" name="Рисунок 4" descr="C:\Users\Пользователь\Desktop\МАСТЕРСКИЕ\Семке Г.В\IMG_20170707_17152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b="18456"/>
          <a:stretch/>
        </p:blipFill>
        <p:spPr bwMode="auto">
          <a:xfrm flipH="1">
            <a:off x="5147186" y="3952569"/>
            <a:ext cx="3996812" cy="290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laces0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3884" y="1268635"/>
            <a:ext cx="3368728" cy="4948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5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0" y="0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1514"/>
            <a:ext cx="7886700" cy="1097351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[AL-PA</a:t>
            </a:r>
            <a:r>
              <a:rPr lang="en-US" sz="3200" b="1" dirty="0"/>
              <a:t>K</a:t>
            </a:r>
            <a:r>
              <a:rPr lang="ru-RU" sz="3200" b="1" dirty="0"/>
              <a:t>A] – </a:t>
            </a:r>
            <a:r>
              <a:rPr lang="ru-RU" sz="3200" b="1" dirty="0" smtClean="0"/>
              <a:t>Трон неба и страна света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800" dirty="0" smtClean="0"/>
              <a:t>Бабкина </a:t>
            </a:r>
            <a:r>
              <a:rPr lang="ru-RU" sz="1800" dirty="0"/>
              <a:t>Людмила Геннадьевна, </a:t>
            </a:r>
            <a:r>
              <a:rPr lang="ru-RU" sz="1800" dirty="0" smtClean="0"/>
              <a:t>учитель французского языка, г</a:t>
            </a:r>
            <a:r>
              <a:rPr lang="ru-RU" sz="1800" dirty="0"/>
              <a:t>. </a:t>
            </a:r>
            <a:r>
              <a:rPr lang="ru-RU" sz="1800" dirty="0" smtClean="0"/>
              <a:t>Тула,</a:t>
            </a:r>
            <a:br>
              <a:rPr lang="ru-RU" sz="1800" dirty="0" smtClean="0"/>
            </a:br>
            <a:r>
              <a:rPr lang="ru-RU" sz="1800" dirty="0" smtClean="0"/>
              <a:t>абсолютный </a:t>
            </a:r>
            <a:r>
              <a:rPr lang="ru-RU" sz="1800" dirty="0"/>
              <a:t>победитель конкурса </a:t>
            </a:r>
            <a:r>
              <a:rPr lang="ru-RU" sz="1800" dirty="0" smtClean="0"/>
              <a:t>«</a:t>
            </a:r>
            <a:r>
              <a:rPr lang="ru-RU" sz="1800" dirty="0"/>
              <a:t>Учитель года Тульской области–2015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7" name="Рисунок 6" descr="C:\Users\Пользователь\Desktop\МАСТЕРСКИЕ\Бабкина Л.Г\IMG_45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4" y="1441759"/>
            <a:ext cx="4528246" cy="321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6747" y="3286457"/>
            <a:ext cx="4305487" cy="34443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20925" t="17634" r="4064" b="13548"/>
          <a:stretch/>
        </p:blipFill>
        <p:spPr>
          <a:xfrm>
            <a:off x="956101" y="4421112"/>
            <a:ext cx="2952222" cy="2166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l="20064" t="17634" r="4925" b="13118"/>
          <a:stretch/>
        </p:blipFill>
        <p:spPr>
          <a:xfrm>
            <a:off x="5530644" y="1209369"/>
            <a:ext cx="2709215" cy="20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999"/>
          <a:stretch/>
        </p:blipFill>
        <p:spPr>
          <a:xfrm>
            <a:off x="-15498" y="1"/>
            <a:ext cx="91749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94079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Изучение свойств почвы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err="1"/>
              <a:t>Монакова</a:t>
            </a:r>
            <a:r>
              <a:rPr lang="ru-RU" sz="2000" dirty="0"/>
              <a:t> Галина Геннадьевна, учитель географии </a:t>
            </a:r>
            <a:br>
              <a:rPr lang="ru-RU" sz="2000" dirty="0"/>
            </a:br>
            <a:r>
              <a:rPr lang="ru-RU" sz="2000" dirty="0" smtClean="0"/>
              <a:t>г</a:t>
            </a:r>
            <a:r>
              <a:rPr lang="ru-RU" sz="2000" dirty="0"/>
              <a:t>. Губкин, Белгородская область,</a:t>
            </a:r>
            <a:br>
              <a:rPr lang="ru-RU" sz="2000" dirty="0"/>
            </a:br>
            <a:r>
              <a:rPr lang="ru-RU" sz="2000" dirty="0"/>
              <a:t>победитель конкурса «Учитель года Белгородской области-2001»</a:t>
            </a:r>
          </a:p>
        </p:txBody>
      </p:sp>
      <p:pic>
        <p:nvPicPr>
          <p:cNvPr id="2050" name="Picture 2" descr="image (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7" y="2186562"/>
            <a:ext cx="3579096" cy="44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Пользователь\Desktop\МАСТЕРСКИЕ\Монакова Г.Г\IMG_81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19" y="2638529"/>
            <a:ext cx="5315681" cy="3521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3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2244</Words>
  <Application>Microsoft Office PowerPoint</Application>
  <PresentationFormat>Экран (4:3)</PresentationFormat>
  <Paragraphs>197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Развитие практико-ориентированной исследовательской работы с обучающимися в период летних каникул,  на примере реализации проекта  «Межрегиональная эколого-инженерная школа»</vt:lpstr>
      <vt:lpstr>Межрегиональная эколого-инженерная школа</vt:lpstr>
      <vt:lpstr>Межрегиональная эколого-инженерная школа</vt:lpstr>
      <vt:lpstr>Межрегиональная эколого-инженерная школа</vt:lpstr>
      <vt:lpstr>Межрегиональная эколого-инженерная школа</vt:lpstr>
      <vt:lpstr>Обман зрения  (фотооптика как инструмент исследования) Надежда Константиновна Князева, учитель начальных классов, г. Красноярск, учитель года Красноярского края - 2013</vt:lpstr>
      <vt:lpstr>Бюро топонимических расследований  Семке Галина Васильевна, учитель русского языка и литературы г. Ейск, Краснодарский край, победитель конкурса «Учитель года Дона-2004»</vt:lpstr>
      <vt:lpstr>[AL-PAKA] – Трон неба и страна света Бабкина Людмила Геннадьевна, учитель французского языка, г. Тула, абсолютный победитель конкурса «Учитель года Тульской области–2015»</vt:lpstr>
      <vt:lpstr>Изучение свойств почвы Монакова Галина Геннадьевна, учитель географии  г. Губкин, Белгородская область, победитель конкурса «Учитель года Белгородской области-2001»</vt:lpstr>
      <vt:lpstr>Глазомерная съёмка местности  Неволина Юлия Максумовна, учитель географии, Пермский край, победитель конкурса «Учитель года Пермского края - 2010»</vt:lpstr>
      <vt:lpstr>Конструкторское бюро живой природы  Петров Геннадий Савватьевич, учитель физики, Республика Удмуртия, лауреат конкурса «Учитель года Удмуртии – 2010, 2016»</vt:lpstr>
      <vt:lpstr>Выделение природных красителей из растений и их применение Маркина Ирина Владиславовна, учитель химии, г. Москва, победитель конкурса «Учитель года Адыгеи» (2002, 2007)</vt:lpstr>
      <vt:lpstr>Химический анализ минеральных ресурсов  Головнер Владимир Надарович, учитель химии, г. Москва, заслуженный учитель Российской Федерации</vt:lpstr>
      <vt:lpstr>Радиационный мониторинг  Семке Андрей Иванович, учитель физики г. Ейск, Краснодарский край, победитель конкурса «Учитель года Кубани-2000»</vt:lpstr>
      <vt:lpstr>Оценка биологической продуктивности сообществ Малкова Анастасия Николаевна, к.б.н., Республика Алтай</vt:lpstr>
      <vt:lpstr>Зелёная робототехника  Печерский Александр Вячеславович, педагог дополнительного образования,  Республика Алтай</vt:lpstr>
      <vt:lpstr>Режим дня Эколого-инженерной школы</vt:lpstr>
      <vt:lpstr>Межрегиональная эколого-инженерная школа вечерние программы</vt:lpstr>
      <vt:lpstr>День региона – Республика Алтай </vt:lpstr>
      <vt:lpstr>ИТОГИ</vt:lpstr>
      <vt:lpstr>КОНФЕРЕНЦИЯ</vt:lpstr>
      <vt:lpstr>Презентация PowerPoint</vt:lpstr>
      <vt:lpstr>Используемые педагогические технологии при разработке проекта:</vt:lpstr>
      <vt:lpstr>Анкетирование участников эколого-инженерной школы</vt:lpstr>
      <vt:lpstr>К какому (каким) направлениям вы проявляете интерес?</vt:lpstr>
      <vt:lpstr>Презентация PowerPoint</vt:lpstr>
      <vt:lpstr>Презентация PowerPoint</vt:lpstr>
      <vt:lpstr>Презентация PowerPoint</vt:lpstr>
      <vt:lpstr>Развитие практико-ориентированной исследовательской работы с обучающимися в период летних каникул,  на примере реализации проекта  «Межрегиональная эколого-инженерная школа»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практико-ориентированной исследовательской работы с обучающимися в период летних каникул,  на примере реализации проекта  «Межрегиональная эколого-инженерная школа»</dc:title>
  <dc:creator>Пользователь</dc:creator>
  <cp:lastModifiedBy>Пользователь</cp:lastModifiedBy>
  <cp:revision>60</cp:revision>
  <dcterms:created xsi:type="dcterms:W3CDTF">2017-12-13T02:55:10Z</dcterms:created>
  <dcterms:modified xsi:type="dcterms:W3CDTF">2017-12-19T03:58:57Z</dcterms:modified>
</cp:coreProperties>
</file>